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83" r:id="rId3"/>
    <p:sldId id="284" r:id="rId4"/>
    <p:sldId id="285" r:id="rId5"/>
    <p:sldId id="287" r:id="rId6"/>
    <p:sldId id="286" r:id="rId7"/>
    <p:sldId id="288" r:id="rId8"/>
    <p:sldId id="289" r:id="rId9"/>
    <p:sldId id="290" r:id="rId10"/>
    <p:sldId id="265" r:id="rId11"/>
    <p:sldId id="291" r:id="rId12"/>
    <p:sldId id="260" r:id="rId13"/>
    <p:sldId id="268" r:id="rId14"/>
    <p:sldId id="273" r:id="rId15"/>
    <p:sldId id="292" r:id="rId16"/>
    <p:sldId id="293" r:id="rId17"/>
    <p:sldId id="294" r:id="rId18"/>
    <p:sldId id="298" r:id="rId19"/>
    <p:sldId id="295" r:id="rId20"/>
    <p:sldId id="296" r:id="rId21"/>
    <p:sldId id="297" r:id="rId22"/>
    <p:sldId id="299" r:id="rId23"/>
    <p:sldId id="300" r:id="rId24"/>
    <p:sldId id="301" r:id="rId25"/>
    <p:sldId id="302" r:id="rId26"/>
    <p:sldId id="303" r:id="rId27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8" autoAdjust="0"/>
    <p:restoredTop sz="94628" autoAdjust="0"/>
  </p:normalViewPr>
  <p:slideViewPr>
    <p:cSldViewPr>
      <p:cViewPr varScale="1">
        <p:scale>
          <a:sx n="101" d="100"/>
          <a:sy n="101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82CAB74-C5D0-47B4-A77D-49ACAE6A196D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5073236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659F6F-4EE4-4877-BFE9-BE197A685C8F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5974117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D6323-2608-41D8-93F9-7C0F75EA47F0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7538067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32BAF-B146-438A-BBBF-8A8922ACD790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42323810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23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4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A2738DB-C596-499C-A508-44AE1927B333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41011334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19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E3CD6-7F77-49B4-922E-0158741AB36A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4266514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19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algn="ctr">
            <a:solidFill>
              <a:schemeClr val="tx2"/>
            </a:solidFill>
            <a:prstDash val="sys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2F8A37C7-D92C-497A-8B62-1CF5DB82F904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7654083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A516D-3EEE-414F-AD66-56CB66648EF2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2174889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0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Rectangle 2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B6FB7FF-9B3B-4CAB-8189-BA5006896B28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663984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F71FDC5-DC3F-4A01-9091-922884674435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37414183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" name="Rectangle 2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24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2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479A2-C5ED-4553-8C7C-EDACC041180B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CS"/>
          </a:p>
        </p:txBody>
      </p:sp>
    </p:spTree>
    <p:extLst>
      <p:ext uri="{BB962C8B-B14F-4D97-AF65-F5344CB8AC3E}">
        <p14:creationId xmlns:p14="http://schemas.microsoft.com/office/powerpoint/2010/main" val="178622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sr-Latn-C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6686FA6D-9AF1-493B-AF00-352807648C9B}" type="slidenum">
              <a:rPr lang="sr-Latn-CS"/>
              <a:pPr>
                <a:defRPr/>
              </a:pPr>
              <a:t>‹#›</a:t>
            </a:fld>
            <a:endParaRPr lang="sr-Latn-C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7B9899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934200" cy="1752600"/>
          </a:xfrm>
        </p:spPr>
        <p:txBody>
          <a:bodyPr/>
          <a:lstStyle/>
          <a:p>
            <a:pPr eaLnBrk="1" hangingPunct="1">
              <a:defRPr/>
            </a:pPr>
            <a:r>
              <a:rPr lang="sr-Cyrl-RS" dirty="0" smtClean="0"/>
              <a:t>ПАМЋЕЊЕ: </a:t>
            </a:r>
            <a:endParaRPr lang="en-US" dirty="0"/>
          </a:p>
          <a:p>
            <a:pPr eaLnBrk="1" hangingPunct="1">
              <a:defRPr/>
            </a:pPr>
            <a:r>
              <a:rPr lang="sr-Cyrl-RS" b="0" i="1" dirty="0" smtClean="0"/>
              <a:t>ПОЈАМ</a:t>
            </a:r>
            <a:r>
              <a:rPr lang="sr-Cyrl-RS" b="0" i="1" dirty="0" smtClean="0"/>
              <a:t>, УЛОГА, манифестације, мЕРЕЊЕ, </a:t>
            </a:r>
            <a:endParaRPr lang="sr-Cyrl-RS" b="0" i="1" dirty="0" smtClean="0"/>
          </a:p>
          <a:p>
            <a:pPr eaLnBrk="1" hangingPunct="1">
              <a:defRPr/>
            </a:pPr>
            <a:r>
              <a:rPr lang="sr-Cyrl-RS" b="0" i="1" dirty="0" smtClean="0"/>
              <a:t>ВРСТЕ, ОБЈАШЊЕЊА, </a:t>
            </a:r>
            <a:r>
              <a:rPr lang="sr-Cyrl-RS" b="0" i="1" dirty="0" smtClean="0"/>
              <a:t>МОДЕЛИ </a:t>
            </a:r>
            <a:r>
              <a:rPr lang="sr-Cyrl-RS" b="0" i="1" dirty="0"/>
              <a:t>И ПОРЕМЕЋАЈИ </a:t>
            </a:r>
            <a:endParaRPr lang="sr-Cyrl-RS" b="0" i="1" dirty="0" smtClean="0"/>
          </a:p>
          <a:p>
            <a:pPr eaLnBrk="1" hangingPunct="1">
              <a:defRPr/>
            </a:pPr>
            <a:r>
              <a:rPr lang="sr-Cyrl-RS" dirty="0" smtClean="0"/>
              <a:t>ЗАБОРАВЉАЊЕ: </a:t>
            </a:r>
          </a:p>
          <a:p>
            <a:pPr eaLnBrk="1" hangingPunct="1">
              <a:defRPr/>
            </a:pPr>
            <a:r>
              <a:rPr lang="sr-Cyrl-RS" b="0" i="1" dirty="0" smtClean="0"/>
              <a:t>ПОЈАМ, ФУНКЦИЈА, ТОК, ЧИНИОЦИ, И ТЕОРИЈЕ</a:t>
            </a:r>
            <a:endParaRPr lang="en-US" b="0" i="1" dirty="0" smtClean="0"/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5400" dirty="0" smtClean="0">
                <a:solidFill>
                  <a:schemeClr val="accent3">
                    <a:shade val="75000"/>
                  </a:schemeClr>
                </a:solidFill>
              </a:rPr>
              <a:t>	</a:t>
            </a:r>
            <a:r>
              <a:rPr lang="sr-Cyrl-RS" sz="5400" dirty="0" smtClean="0">
                <a:solidFill>
                  <a:schemeClr val="accent3">
                    <a:shade val="75000"/>
                  </a:schemeClr>
                </a:solidFill>
              </a:rPr>
              <a:t>ПАМЋЕЊЕ И ЗАБОРАВЉАЊЕ</a:t>
            </a:r>
            <a:endParaRPr lang="sr-Latn-CS" sz="3600" dirty="0" smtClean="0">
              <a:solidFill>
                <a:schemeClr val="accent3">
                  <a:shade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RS" sz="2800" dirty="0" smtClean="0"/>
              <a:t>АРГУМЕНТИ У КОРИСТ ВРСТА (СИСТЕМА) ПАМЋЕЊА</a:t>
            </a:r>
            <a:endParaRPr lang="sr-Latn-CS" sz="2800" dirty="0" smtClean="0"/>
          </a:p>
        </p:txBody>
      </p:sp>
      <p:sp>
        <p:nvSpPr>
          <p:cNvPr id="49155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762000" y="1676400"/>
            <a:ext cx="8153400" cy="4953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sr-Cyrl-RS" sz="2200" b="1" dirty="0" smtClean="0"/>
              <a:t>Развој (редослед јављања)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RS" sz="2200" i="1" dirty="0" smtClean="0"/>
              <a:t>Процедурално памћење </a:t>
            </a:r>
            <a:r>
              <a:rPr lang="sr-Cyrl-RS" sz="2200" dirty="0" smtClean="0"/>
              <a:t>се најраније јавља (у филогенетском и онтогенетском развоју), а најкасније </a:t>
            </a:r>
            <a:r>
              <a:rPr lang="sr-Cyrl-RS" sz="2200" i="1" dirty="0" smtClean="0"/>
              <a:t>епизодичко памћење </a:t>
            </a:r>
            <a:r>
              <a:rPr lang="sr-Cyrl-RS" sz="2200" dirty="0" smtClean="0"/>
              <a:t>и његова посебна форма – </a:t>
            </a:r>
            <a:r>
              <a:rPr lang="sr-Cyrl-RS" sz="2200" i="1" dirty="0" smtClean="0"/>
              <a:t>аутобиографско памћење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sr-Cyrl-RS" sz="2200" b="1" dirty="0" smtClean="0"/>
              <a:t>Осетљивост у случају трауми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RS" sz="2200" i="1" dirty="0" smtClean="0"/>
              <a:t>Епизодичко памћење </a:t>
            </a:r>
            <a:r>
              <a:rPr lang="sr-Cyrl-RS" sz="2200" dirty="0" smtClean="0"/>
              <a:t>је посебно осетљиво на трауме</a:t>
            </a:r>
          </a:p>
          <a:p>
            <a:pPr marL="0" indent="0" eaLnBrk="1" hangingPunct="1">
              <a:lnSpc>
                <a:spcPct val="90000"/>
              </a:lnSpc>
              <a:buFont typeface="Wingdings 2" pitchFamily="18" charset="2"/>
              <a:buNone/>
              <a:defRPr/>
            </a:pPr>
            <a:r>
              <a:rPr lang="sr-Cyrl-RS" sz="2200" b="1" dirty="0" smtClean="0"/>
              <a:t>Трајност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RS" sz="2200" i="1" dirty="0" smtClean="0"/>
              <a:t>Процедурално памћење </a:t>
            </a:r>
            <a:r>
              <a:rPr lang="sr-Cyrl-RS" sz="2200" dirty="0" smtClean="0"/>
              <a:t>је изузетно трајно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RS" sz="2200" i="1" dirty="0" smtClean="0"/>
              <a:t>Семантичко памћење </a:t>
            </a:r>
            <a:r>
              <a:rPr lang="sr-Cyrl-RS" sz="2200" dirty="0" smtClean="0"/>
              <a:t>(неко знање) је веома трајно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r-Cyrl-RS" sz="2200" i="1" dirty="0" smtClean="0"/>
              <a:t>Емотивно снажно обојене епизоде из живота </a:t>
            </a:r>
            <a:r>
              <a:rPr lang="sr-Cyrl-RS" sz="2200" dirty="0" smtClean="0"/>
              <a:t>(трауме..) дуго се памте, остале се лако заборављају, односно модификују током присећања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534400" cy="835025"/>
          </a:xfrm>
        </p:spPr>
        <p:txBody>
          <a:bodyPr/>
          <a:lstStyle/>
          <a:p>
            <a:pPr eaLnBrk="1" hangingPunct="1">
              <a:defRPr/>
            </a:pPr>
            <a:r>
              <a:rPr lang="sr-Cyrl-RS" sz="2800" dirty="0"/>
              <a:t>ЈЕДИНСТВЕНО ПАМЋЕЊЕ – </a:t>
            </a:r>
            <a:r>
              <a:rPr lang="sr-Cyrl-RS" sz="2800" dirty="0" smtClean="0"/>
              <a:t>РАЗЛИЧИТИ НИВОИ ОБРАДЕ (Крејк </a:t>
            </a:r>
            <a:r>
              <a:rPr lang="sr-Cyrl-RS" sz="2800" dirty="0"/>
              <a:t>и Локарт)</a:t>
            </a:r>
            <a:endParaRPr lang="en-US" sz="2800" dirty="0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ru-RU" sz="2200" dirty="0" smtClean="0"/>
              <a:t>Према другом моделу организације дугорочног памћења, памћење је једно (нема више врста / система), него постоје само разли­чити </a:t>
            </a:r>
            <a:r>
              <a:rPr lang="ru-RU" sz="2200" i="1" dirty="0" smtClean="0"/>
              <a:t>нивои обраде информација</a:t>
            </a:r>
            <a:r>
              <a:rPr lang="ru-RU" sz="2200" dirty="0" smtClean="0"/>
              <a:t>. </a:t>
            </a:r>
          </a:p>
          <a:p>
            <a:pPr eaLnBrk="1" hangingPunct="1"/>
            <a:r>
              <a:rPr lang="ru-RU" sz="2200" dirty="0" smtClean="0"/>
              <a:t>Неки од њих су „</a:t>
            </a:r>
            <a:r>
              <a:rPr lang="ru-RU" sz="2200" i="1" dirty="0" smtClean="0"/>
              <a:t>плитки</a:t>
            </a:r>
            <a:r>
              <a:rPr lang="ru-RU" sz="2200" dirty="0" smtClean="0"/>
              <a:t>“, „површин</a:t>
            </a:r>
            <a:r>
              <a:rPr lang="sr-Cyrl-RS" sz="2200" dirty="0" smtClean="0"/>
              <a:t>ски“ нивои, док су други „</a:t>
            </a:r>
            <a:r>
              <a:rPr lang="sr-Cyrl-RS" sz="2200" i="1" dirty="0" smtClean="0"/>
              <a:t>дубоки</a:t>
            </a:r>
            <a:r>
              <a:rPr lang="sr-Cyrl-RS" sz="2200" dirty="0" smtClean="0"/>
              <a:t>“ нивои обраде информација (укључују раније искуство и мишљење). </a:t>
            </a:r>
          </a:p>
          <a:p>
            <a:pPr eaLnBrk="1" hangingPunct="1"/>
            <a:r>
              <a:rPr lang="sr-Cyrl-RS" sz="2200" dirty="0" smtClean="0"/>
              <a:t>Резултати истраживања показују да се „дубље“ обрађен садржај, боље учи и дуже памти.  </a:t>
            </a:r>
          </a:p>
          <a:p>
            <a:pPr eaLnBrk="1" hangingPunct="1"/>
            <a:r>
              <a:rPr lang="sr-Cyrl-RS" sz="2200" dirty="0" smtClean="0"/>
              <a:t>Колико ће се неки материјал брзо запамтити </a:t>
            </a:r>
            <a:r>
              <a:rPr lang="ru-RU" sz="2200" dirty="0" smtClean="0"/>
              <a:t>и колико ће се дуго задржати, зависи од његовог </a:t>
            </a:r>
            <a:r>
              <a:rPr lang="ru-RU" sz="2200" i="1" dirty="0" smtClean="0"/>
              <a:t>садржаја</a:t>
            </a:r>
            <a:r>
              <a:rPr lang="ru-RU" sz="2200" dirty="0" smtClean="0"/>
              <a:t>. Ебингхаус је убедљиво показао да се </a:t>
            </a:r>
            <a:r>
              <a:rPr lang="ru-RU" sz="2200" i="1" dirty="0" smtClean="0"/>
              <a:t>смислени материјал </a:t>
            </a:r>
            <a:r>
              <a:rPr lang="ru-RU" sz="2200" dirty="0" smtClean="0"/>
              <a:t>брже учи и дуже памти од </a:t>
            </a:r>
            <a:r>
              <a:rPr lang="ru-RU" sz="2200" i="1" dirty="0" smtClean="0"/>
              <a:t>бесмисленог</a:t>
            </a:r>
            <a:r>
              <a:rPr lang="ru-RU" sz="2200" dirty="0" smtClean="0"/>
              <a:t>.</a:t>
            </a:r>
            <a:r>
              <a:rPr lang="sr-Cyrl-RS" sz="2200" dirty="0" smtClean="0"/>
              <a:t> 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10600" cy="6588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3800" dirty="0" smtClean="0">
                <a:solidFill>
                  <a:schemeClr val="accent3">
                    <a:shade val="75000"/>
                  </a:schemeClr>
                </a:solidFill>
              </a:rPr>
              <a:t>   </a:t>
            </a:r>
            <a:r>
              <a:rPr lang="sr-Cyrl-RS" sz="3100" dirty="0" smtClean="0">
                <a:solidFill>
                  <a:schemeClr val="accent3">
                    <a:shade val="75000"/>
                  </a:schemeClr>
                </a:solidFill>
              </a:rPr>
              <a:t>ЕКСПЛИЦИТНО и ИМЛИЦИТНО ПАМЋЕЊЕ</a:t>
            </a:r>
            <a:endParaRPr lang="sr-Latn-CS" sz="3800" dirty="0" smtClean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609600" y="1905000"/>
            <a:ext cx="3810000" cy="3692525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ru-RU" sz="2200" dirty="0" smtClean="0"/>
              <a:t>ЕКСПЛИЦИТНО ПАМЋЕЊЕ</a:t>
            </a:r>
          </a:p>
          <a:p>
            <a:pPr eaLnBrk="1" hangingPunct="1">
              <a:defRPr/>
            </a:pPr>
            <a:r>
              <a:rPr lang="ru-RU" sz="2200" dirty="0" smtClean="0"/>
              <a:t>Информације </a:t>
            </a:r>
            <a:r>
              <a:rPr lang="ru-RU" sz="2200" dirty="0"/>
              <a:t>које се могу </a:t>
            </a:r>
            <a:r>
              <a:rPr lang="ru-RU" sz="2200" i="1" dirty="0"/>
              <a:t>изразити језички</a:t>
            </a:r>
          </a:p>
          <a:p>
            <a:pPr eaLnBrk="1" hangingPunct="1">
              <a:defRPr/>
            </a:pPr>
            <a:r>
              <a:rPr lang="ru-RU" sz="2200" dirty="0"/>
              <a:t>Присећање је </a:t>
            </a:r>
            <a:r>
              <a:rPr lang="ru-RU" sz="2200" i="1" dirty="0"/>
              <a:t>свесно</a:t>
            </a:r>
          </a:p>
          <a:p>
            <a:pPr eaLnBrk="1" hangingPunct="1">
              <a:defRPr/>
            </a:pPr>
            <a:r>
              <a:rPr lang="ru-RU" sz="2200" dirty="0"/>
              <a:t>Обухвата </a:t>
            </a:r>
            <a:r>
              <a:rPr lang="ru-RU" sz="2200" i="1" dirty="0" smtClean="0"/>
              <a:t>семантичко</a:t>
            </a:r>
            <a:r>
              <a:rPr lang="ru-RU" sz="2200" dirty="0" smtClean="0"/>
              <a:t> </a:t>
            </a:r>
            <a:r>
              <a:rPr lang="ru-RU" sz="2200" dirty="0"/>
              <a:t>и </a:t>
            </a:r>
            <a:r>
              <a:rPr lang="ru-RU" sz="2200" i="1" dirty="0" smtClean="0"/>
              <a:t>епизодичко</a:t>
            </a:r>
            <a:r>
              <a:rPr lang="ru-RU" sz="2200" dirty="0" smtClean="0"/>
              <a:t> (аутобиографско) </a:t>
            </a:r>
            <a:r>
              <a:rPr lang="ru-RU" sz="2200" dirty="0"/>
              <a:t>памћење</a:t>
            </a:r>
          </a:p>
          <a:p>
            <a:pPr eaLnBrk="1" hangingPunct="1">
              <a:defRPr/>
            </a:pPr>
            <a:endParaRPr lang="sr-Latn-CS" sz="2400" dirty="0" smtClean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876800" y="1828800"/>
            <a:ext cx="3810000" cy="3657600"/>
          </a:xfrm>
        </p:spPr>
        <p:txBody>
          <a:bodyPr/>
          <a:lstStyle/>
          <a:p>
            <a:pPr marL="0" indent="0" eaLnBrk="1" hangingPunct="1">
              <a:buFont typeface="Wingdings 2" pitchFamily="18" charset="2"/>
              <a:buNone/>
              <a:defRPr/>
            </a:pPr>
            <a:r>
              <a:rPr lang="ru-RU" sz="2200" dirty="0" smtClean="0"/>
              <a:t>ИМПЛИЦИТНО </a:t>
            </a:r>
            <a:r>
              <a:rPr lang="ru-RU" sz="2200" dirty="0"/>
              <a:t>ПАМЋЕЊЕ</a:t>
            </a:r>
          </a:p>
          <a:p>
            <a:pPr eaLnBrk="1" hangingPunct="1">
              <a:defRPr/>
            </a:pPr>
            <a:r>
              <a:rPr lang="sr-Cyrl-RS" sz="2200" dirty="0" smtClean="0"/>
              <a:t>Информације </a:t>
            </a:r>
            <a:r>
              <a:rPr lang="sr-Cyrl-RS" sz="2200" dirty="0"/>
              <a:t>које се </a:t>
            </a:r>
            <a:r>
              <a:rPr lang="sr-Cyrl-RS" sz="2200" i="1" dirty="0"/>
              <a:t>не изражавају </a:t>
            </a:r>
            <a:r>
              <a:rPr lang="sr-Cyrl-RS" sz="2200" i="1" dirty="0" smtClean="0"/>
              <a:t>вербално</a:t>
            </a:r>
            <a:endParaRPr lang="sr-Cyrl-RS" sz="2200" i="1" dirty="0"/>
          </a:p>
          <a:p>
            <a:pPr eaLnBrk="1" hangingPunct="1">
              <a:defRPr/>
            </a:pPr>
            <a:r>
              <a:rPr lang="sr-Cyrl-RS" sz="2200" dirty="0"/>
              <a:t>Присећање је </a:t>
            </a:r>
            <a:r>
              <a:rPr lang="sr-Cyrl-RS" sz="2200" i="1" dirty="0"/>
              <a:t>несвесно</a:t>
            </a:r>
          </a:p>
          <a:p>
            <a:pPr eaLnBrk="1" hangingPunct="1">
              <a:defRPr/>
            </a:pPr>
            <a:r>
              <a:rPr lang="sr-Cyrl-RS" sz="2200" dirty="0"/>
              <a:t>Обухвата </a:t>
            </a:r>
            <a:r>
              <a:rPr lang="sr-Cyrl-RS" sz="2200" i="1" dirty="0"/>
              <a:t>процедурално памћење</a:t>
            </a:r>
            <a:r>
              <a:rPr lang="sr-Cyrl-RS" sz="2200" dirty="0"/>
              <a:t>, укључујући моторне навике и реакције научене путем условљавања</a:t>
            </a:r>
          </a:p>
          <a:p>
            <a:pPr eaLnBrk="1" hangingPunct="1">
              <a:defRPr/>
            </a:pPr>
            <a:endParaRPr lang="sr-Latn-C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/>
      <p:bldP spid="614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Cyrl-RS" smtClean="0">
                <a:solidFill>
                  <a:srgbClr val="7B9899"/>
                </a:solidFill>
              </a:rPr>
              <a:t>ПАМЋЕЊЕ КАО ПРОЦЕС</a:t>
            </a:r>
            <a:endParaRPr lang="sr-Latn-CS" smtClean="0">
              <a:solidFill>
                <a:srgbClr val="7B9899"/>
              </a:solidFill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sz="quarter" idx="1"/>
          </p:nvPr>
        </p:nvSpPr>
        <p:spPr>
          <a:xfrm>
            <a:off x="914400" y="1600200"/>
            <a:ext cx="7772400" cy="4953000"/>
          </a:xfrm>
        </p:spPr>
        <p:txBody>
          <a:bodyPr/>
          <a:lstStyle/>
          <a:p>
            <a:pPr eaLnBrk="1" hangingPunct="1"/>
            <a:r>
              <a:rPr lang="ru-RU" sz="2400" b="1" dirty="0" smtClean="0"/>
              <a:t>Кодирање информације</a:t>
            </a:r>
          </a:p>
          <a:p>
            <a:pPr lvl="1" eaLnBrk="1" hangingPunct="1"/>
            <a:r>
              <a:rPr lang="ru-RU" sz="1900" dirty="0" smtClean="0"/>
              <a:t>Процесирање – дубина обраде информација </a:t>
            </a:r>
          </a:p>
          <a:p>
            <a:pPr eaLnBrk="1" hangingPunct="1"/>
            <a:r>
              <a:rPr lang="ru-RU" sz="2400" b="1" dirty="0" smtClean="0"/>
              <a:t>Похрањивање, чување информације</a:t>
            </a:r>
          </a:p>
          <a:p>
            <a:pPr lvl="1" eaLnBrk="1" hangingPunct="1"/>
            <a:r>
              <a:rPr lang="ru-RU" sz="1900" dirty="0" smtClean="0"/>
              <a:t>Енграми - промене (трагови) у нервном систему; стварање нових синапси </a:t>
            </a:r>
          </a:p>
          <a:p>
            <a:pPr lvl="1" eaLnBrk="1" hangingPunct="1"/>
            <a:r>
              <a:rPr lang="ru-RU" sz="1900" dirty="0" smtClean="0"/>
              <a:t>На менталном плану: репрезентације (догађаја, објеката, особина објеката, односа, поступака...)</a:t>
            </a:r>
          </a:p>
          <a:p>
            <a:pPr eaLnBrk="1" hangingPunct="1"/>
            <a:r>
              <a:rPr lang="ru-RU" sz="2400" b="1" dirty="0" smtClean="0"/>
              <a:t>Приступање информацијама</a:t>
            </a:r>
          </a:p>
          <a:p>
            <a:pPr lvl="1" eaLnBrk="1" hangingPunct="1"/>
            <a:r>
              <a:rPr lang="ru-RU" sz="1900" dirty="0" smtClean="0"/>
              <a:t>Присећање као конструкција</a:t>
            </a:r>
          </a:p>
          <a:p>
            <a:pPr lvl="1" eaLnBrk="1" hangingPunct="1"/>
            <a:r>
              <a:rPr lang="ru-RU" sz="1900" dirty="0" smtClean="0"/>
              <a:t>Утицај контекста</a:t>
            </a:r>
          </a:p>
          <a:p>
            <a:pPr lvl="1" eaLnBrk="1" hangingPunct="1"/>
            <a:r>
              <a:rPr lang="ru-RU" sz="1900" dirty="0" smtClean="0"/>
              <a:t>Утицај емоција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3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3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32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Cyrl-RS" sz="2800" smtClean="0">
                <a:solidFill>
                  <a:srgbClr val="7B9899"/>
                </a:solidFill>
              </a:rPr>
              <a:t>СЕЋАЊЕ КАО РЕКОНСТРУКЦИЈА (Бартлет)</a:t>
            </a:r>
            <a:endParaRPr lang="sr-Latn-CS" sz="2800" smtClean="0">
              <a:solidFill>
                <a:srgbClr val="7B9899"/>
              </a:solidFill>
            </a:endParaRPr>
          </a:p>
        </p:txBody>
      </p:sp>
      <p:sp>
        <p:nvSpPr>
          <p:cNvPr id="59396" name="Rectangle 4"/>
          <p:cNvSpPr>
            <a:spLocks noGrp="1" noChangeArrowheads="1"/>
          </p:cNvSpPr>
          <p:nvPr>
            <p:ph sz="quarter" idx="1"/>
          </p:nvPr>
        </p:nvSpPr>
        <p:spPr>
          <a:xfrm>
            <a:off x="914400" y="1752600"/>
            <a:ext cx="7772400" cy="4378325"/>
          </a:xfrm>
        </p:spPr>
        <p:txBody>
          <a:bodyPr/>
          <a:lstStyle/>
          <a:p>
            <a:pPr eaLnBrk="1" hangingPunct="1"/>
            <a:r>
              <a:rPr lang="sr-Cyrl-RS" sz="1800" dirty="0" smtClean="0"/>
              <a:t>Бартлет </a:t>
            </a:r>
            <a:r>
              <a:rPr lang="ru-RU" sz="1800" dirty="0" smtClean="0"/>
              <a:t>је показао да сећање није верно копирање првобитних утисака, већ да се они током задржавања аутоматски и несвесно квалитативно мењају (неки се дело­ви губе, неки трансформишу, а појављују се чак и нови елементи!) под утицајем различитих механизама. Сећање је пре </a:t>
            </a:r>
            <a:r>
              <a:rPr lang="ru-RU" sz="1800" i="1" dirty="0" smtClean="0"/>
              <a:t>реконструкција</a:t>
            </a:r>
            <a:r>
              <a:rPr lang="ru-RU" sz="1800" dirty="0" smtClean="0"/>
              <a:t> него </a:t>
            </a:r>
            <a:r>
              <a:rPr lang="ru-RU" sz="1800" i="1" dirty="0" smtClean="0"/>
              <a:t>репродукција</a:t>
            </a:r>
            <a:r>
              <a:rPr lang="ru-RU" sz="1800" dirty="0" smtClean="0"/>
              <a:t>.</a:t>
            </a:r>
          </a:p>
          <a:p>
            <a:pPr eaLnBrk="1" hangingPunct="1"/>
            <a:r>
              <a:rPr lang="sr-Cyrl-RS" sz="1800" i="1" dirty="0" smtClean="0"/>
              <a:t>Упрошћавање</a:t>
            </a:r>
            <a:r>
              <a:rPr lang="sr-Cyrl-RS" sz="1800" dirty="0" smtClean="0"/>
              <a:t> - памти се основ­</a:t>
            </a:r>
            <a:r>
              <a:rPr lang="ru-RU" sz="1800" dirty="0" smtClean="0"/>
              <a:t>на идеја, смисао догађаја и емотивни тон, али се небитни детаљи губе.</a:t>
            </a:r>
          </a:p>
          <a:p>
            <a:pPr eaLnBrk="1" hangingPunct="1"/>
            <a:r>
              <a:rPr lang="ru-RU" sz="1800" i="1" dirty="0" smtClean="0"/>
              <a:t>Конвенционализација</a:t>
            </a:r>
            <a:r>
              <a:rPr lang="ru-RU" sz="1800" dirty="0" smtClean="0"/>
              <a:t> </a:t>
            </a:r>
            <a:r>
              <a:rPr lang="ru-RU" sz="1800" dirty="0" smtClean="0"/>
              <a:t>- садржај се преображава тако да буде што логичнији и социјално прихватљивији.</a:t>
            </a:r>
          </a:p>
          <a:p>
            <a:pPr eaLnBrk="1" hangingPunct="1">
              <a:lnSpc>
                <a:spcPct val="90000"/>
              </a:lnSpc>
            </a:pPr>
            <a:r>
              <a:rPr lang="sr-Cyrl-RS" sz="1800" i="1" dirty="0" smtClean="0"/>
              <a:t>Рационализација - </a:t>
            </a:r>
            <a:r>
              <a:rPr lang="sr-Cyrl-RS" sz="1800" dirty="0" smtClean="0"/>
              <a:t>реконструкција је прожета тежњом за логичним </a:t>
            </a:r>
            <a:r>
              <a:rPr lang="sr-Cyrl-RS" sz="1800" dirty="0" smtClean="0"/>
              <a:t>организовањем, допуњавањем </a:t>
            </a:r>
            <a:r>
              <a:rPr lang="sr-Cyrl-RS" sz="1800" dirty="0" smtClean="0"/>
              <a:t>и осмишљавањем запамћеног</a:t>
            </a:r>
            <a:r>
              <a:rPr lang="sr-Cyrl-RS" sz="1800" i="1" dirty="0" smtClean="0"/>
              <a:t>.</a:t>
            </a:r>
            <a:r>
              <a:rPr lang="sr-Cyrl-RS" sz="1800" dirty="0"/>
              <a:t> Празнине и нејасноће у сећању се допуњавају </a:t>
            </a:r>
            <a:r>
              <a:rPr lang="sr-Cyrl-RS" sz="1800" i="1" dirty="0"/>
              <a:t>конструкцијама</a:t>
            </a:r>
            <a:r>
              <a:rPr lang="sr-Cyrl-RS" sz="1800" dirty="0"/>
              <a:t> - измишљеним, додатим или искривљеним информацијама. </a:t>
            </a:r>
          </a:p>
          <a:p>
            <a:pPr eaLnBrk="1" hangingPunct="1">
              <a:lnSpc>
                <a:spcPct val="90000"/>
              </a:lnSpc>
            </a:pPr>
            <a:r>
              <a:rPr lang="sr-Cyrl-RS" sz="1800" i="1" dirty="0" smtClean="0"/>
              <a:t>Асимилација </a:t>
            </a:r>
            <a:r>
              <a:rPr lang="sr-Cyrl-RS" sz="1800" i="1" dirty="0" smtClean="0"/>
              <a:t>- </a:t>
            </a:r>
            <a:r>
              <a:rPr lang="sr-Cyrl-RS" sz="1800" dirty="0" smtClean="0"/>
              <a:t>реконструкција се врши у складу са нашим постојећим знањима, ставовима, искуствима... </a:t>
            </a:r>
            <a:endParaRPr lang="sl-SI" sz="1800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9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93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93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93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RS" dirty="0"/>
              <a:t>РЕКОНСТРУКЦИЈА – ЛАЖНА СЕЋАЊА</a:t>
            </a:r>
            <a:endParaRPr 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ru-RU" sz="2000" dirty="0" smtClean="0"/>
              <a:t>Чињенице о природи памћења веома су значајне за </a:t>
            </a:r>
            <a:r>
              <a:rPr lang="ru-RU" sz="2000" i="1" dirty="0" smtClean="0"/>
              <a:t>психологију сведочења</a:t>
            </a:r>
            <a:r>
              <a:rPr lang="ru-RU" sz="2000" dirty="0" smtClean="0"/>
              <a:t>. Пошто је </a:t>
            </a:r>
            <a:r>
              <a:rPr lang="ru-RU" sz="2000" i="1" dirty="0" smtClean="0"/>
              <a:t>сећање реконструкција</a:t>
            </a:r>
            <a:r>
              <a:rPr lang="ru-RU" sz="2000" dirty="0" smtClean="0"/>
              <a:t>, разумљиво је да судска сведочења (посебно о стресном догађају) често нису веродостојна, без обзира на субјективну увереност сведока да говоре истину. </a:t>
            </a:r>
          </a:p>
          <a:p>
            <a:pPr eaLnBrk="1" hangingPunct="1"/>
            <a:r>
              <a:rPr lang="ru-RU" sz="2000" dirty="0" smtClean="0"/>
              <a:t>У једном телевизијском експерименту у САД приказана је одглумљена сцена крађе ташне некој жени. Сцена је трајала 13 секунди, а лице лопова било је јасно видљиво тек 3,5 секунде. Два минута касније, приказана су 6 лица, а гледаоци су позвани да међу овим лицима препознају лопова. </a:t>
            </a:r>
          </a:p>
          <a:p>
            <a:pPr eaLnBrk="1" hangingPunct="1"/>
            <a:r>
              <a:rPr lang="ru-RU" sz="2000" dirty="0" smtClean="0"/>
              <a:t>У овом необичном сведочењу уче­ствовало је 2145 људи. Резултат је био поразан: свега 14% испитаника је тачно идентификовало лопова, што је чак мање од случајног погађања! 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34400" cy="758825"/>
          </a:xfrm>
        </p:spPr>
        <p:txBody>
          <a:bodyPr/>
          <a:lstStyle/>
          <a:p>
            <a:pPr eaLnBrk="1" hangingPunct="1"/>
            <a:r>
              <a:rPr lang="sr-Cyrl-RS" smtClean="0"/>
              <a:t>ПОРЕМЕЋАЈИ ПАМЋЕЊА</a:t>
            </a:r>
            <a:endParaRPr lang="en-US" smtClean="0"/>
          </a:p>
        </p:txBody>
      </p:sp>
      <p:sp>
        <p:nvSpPr>
          <p:cNvPr id="29699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371600"/>
            <a:ext cx="4038600" cy="4681538"/>
          </a:xfrm>
        </p:spPr>
        <p:txBody>
          <a:bodyPr/>
          <a:lstStyle/>
          <a:p>
            <a:pPr eaLnBrk="1" hangingPunct="1"/>
            <a:r>
              <a:rPr lang="ru-RU" sz="1800" i="1" dirty="0" smtClean="0"/>
              <a:t>Амнезија </a:t>
            </a:r>
            <a:r>
              <a:rPr lang="ru-RU" sz="1800" dirty="0" smtClean="0"/>
              <a:t>је тежак губитак памћења, настао услед органских (повреда мозга, тумор) или психичких узрока. Она може бити ретроградна и антероградна.</a:t>
            </a:r>
          </a:p>
          <a:p>
            <a:pPr lvl="1" eaLnBrk="1" hangingPunct="1"/>
            <a:r>
              <a:rPr lang="ru-RU" sz="1500" b="1" dirty="0" smtClean="0"/>
              <a:t>Ретроградна амнезија </a:t>
            </a:r>
            <a:r>
              <a:rPr lang="ru-RU" sz="1500" dirty="0" smtClean="0"/>
              <a:t>представља неспособност сећања догађаја који су непосредно претходили трауми (нпр. пад с крова). Нас­таје јер се утисци нису још консолидовали, тј. нису прешли у дугорочну меморију. </a:t>
            </a:r>
          </a:p>
          <a:p>
            <a:pPr lvl="1" eaLnBrk="1" hangingPunct="1"/>
            <a:r>
              <a:rPr lang="ru-RU" sz="1500" b="1" dirty="0" smtClean="0"/>
              <a:t>Ан</a:t>
            </a:r>
            <a:r>
              <a:rPr lang="sr-Cyrl-RS" sz="1500" b="1" dirty="0" smtClean="0"/>
              <a:t>тероградна амнезија </a:t>
            </a:r>
            <a:r>
              <a:rPr lang="sr-Cyrl-RS" sz="1500" dirty="0" smtClean="0"/>
              <a:t>је неспособност сећања догађаја који су се догодили након трауме која је узрок амнезије. </a:t>
            </a:r>
          </a:p>
        </p:txBody>
      </p:sp>
      <p:sp>
        <p:nvSpPr>
          <p:cNvPr id="29700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538"/>
          </a:xfrm>
        </p:spPr>
        <p:txBody>
          <a:bodyPr/>
          <a:lstStyle/>
          <a:p>
            <a:pPr eaLnBrk="1" hangingPunct="1"/>
            <a:r>
              <a:rPr lang="sr-Cyrl-RS" sz="1800" i="1" dirty="0" smtClean="0"/>
              <a:t>Инфантилна амнезија </a:t>
            </a:r>
            <a:r>
              <a:rPr lang="sr-Cyrl-RS" sz="1800" dirty="0" smtClean="0"/>
              <a:t>је заборављање догађаја из најранијег детињства </a:t>
            </a:r>
            <a:r>
              <a:rPr lang="ru-RU" sz="1800" dirty="0" smtClean="0"/>
              <a:t>(до </a:t>
            </a:r>
            <a:r>
              <a:rPr lang="ru-RU" sz="1800" dirty="0" smtClean="0"/>
              <a:t>3-4 </a:t>
            </a:r>
            <a:r>
              <a:rPr lang="ru-RU" sz="1800" dirty="0" smtClean="0"/>
              <a:t>г.), али то није патолошка, већ нормална појава код одраслих. </a:t>
            </a:r>
          </a:p>
          <a:p>
            <a:pPr eaLnBrk="1" hangingPunct="1"/>
            <a:r>
              <a:rPr lang="ru-RU" sz="1800" i="1" dirty="0" smtClean="0"/>
              <a:t>Хипермнезија</a:t>
            </a:r>
            <a:r>
              <a:rPr lang="ru-RU" sz="1800" dirty="0" smtClean="0"/>
              <a:t> је по обиму прекомерно и веома детаљно памћење мно­гих, чак и неважних збивања и података (датуми, бројеви телефона). </a:t>
            </a:r>
          </a:p>
          <a:p>
            <a:pPr eaLnBrk="1" hangingPunct="1"/>
            <a:r>
              <a:rPr lang="ru-RU" sz="1800" i="1" dirty="0" smtClean="0"/>
              <a:t>Хипомнезија</a:t>
            </a:r>
            <a:r>
              <a:rPr lang="ru-RU" sz="1800" dirty="0" smtClean="0"/>
              <a:t> је битно смањена способност памћења. </a:t>
            </a:r>
          </a:p>
          <a:p>
            <a:pPr eaLnBrk="1" hangingPunct="1"/>
            <a:r>
              <a:rPr lang="ru-RU" sz="1800" i="1" dirty="0" smtClean="0"/>
              <a:t>Парамнезија</a:t>
            </a:r>
            <a:r>
              <a:rPr lang="ru-RU" sz="1800" dirty="0" smtClean="0"/>
              <a:t> је ла­жно сећање, сећање нечега што се, заправо, и није догодило.</a:t>
            </a:r>
            <a:endParaRPr lang="en-US" sz="18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7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7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97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97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  <p:bldP spid="29700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>
              <a:defRPr/>
            </a:pPr>
            <a:r>
              <a:rPr lang="sr-Cyrl-RS" dirty="0"/>
              <a:t>Заборављање је само друга страна памћења и зато је од њега неодвојиво. </a:t>
            </a:r>
            <a:r>
              <a:rPr lang="sr-Cyrl-RS" dirty="0" smtClean="0"/>
              <a:t>Оно је његово </a:t>
            </a:r>
            <a:r>
              <a:rPr lang="sr-Cyrl-RS" dirty="0"/>
              <a:t>„наличје“ </a:t>
            </a:r>
            <a:r>
              <a:rPr lang="sr-Cyrl-RS" dirty="0" smtClean="0"/>
              <a:t>односно </a:t>
            </a:r>
            <a:r>
              <a:rPr lang="sr-Cyrl-RS" dirty="0"/>
              <a:t>нестајање запамћеног. </a:t>
            </a:r>
            <a:endParaRPr lang="en-US" dirty="0"/>
          </a:p>
        </p:txBody>
      </p:sp>
      <p:sp>
        <p:nvSpPr>
          <p:cNvPr id="3072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sr-Cyrl-RS" smtClean="0"/>
              <a:t>ЗАБОРАВЉАЊЕ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RS" dirty="0" smtClean="0"/>
              <a:t>ШТА ЈЕ ЗАБОРАВЉАЊЕ</a:t>
            </a:r>
            <a:endParaRPr lang="en-US" dirty="0"/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ru-RU" dirty="0" smtClean="0"/>
          </a:p>
          <a:p>
            <a:pPr eaLnBrk="1" hangingPunct="1"/>
            <a:r>
              <a:rPr lang="ru-RU" b="1" i="1" dirty="0" smtClean="0"/>
              <a:t>Заборављање</a:t>
            </a:r>
            <a:r>
              <a:rPr lang="ru-RU" dirty="0" smtClean="0"/>
              <a:t> је губљење наученог (делимично или потпуно, привре­мено или трајно), које се испољава као:</a:t>
            </a:r>
          </a:p>
          <a:p>
            <a:pPr eaLnBrk="1" hangingPunct="1"/>
            <a:r>
              <a:rPr lang="ru-RU" smtClean="0"/>
              <a:t>немогућност </a:t>
            </a:r>
            <a:r>
              <a:rPr lang="ru-RU" smtClean="0"/>
              <a:t>репродукције </a:t>
            </a:r>
            <a:endParaRPr lang="ru-RU" dirty="0" smtClean="0"/>
          </a:p>
          <a:p>
            <a:pPr eaLnBrk="1" hangingPunct="1"/>
            <a:r>
              <a:rPr lang="ru-RU" dirty="0" smtClean="0"/>
              <a:t>препознавања   </a:t>
            </a:r>
          </a:p>
          <a:p>
            <a:pPr eaLnBrk="1" hangingPunct="1"/>
            <a:r>
              <a:rPr lang="ru-RU" dirty="0" smtClean="0"/>
              <a:t>потреба поновног учења раније запамћених садржаја. 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RS" dirty="0" smtClean="0"/>
              <a:t>ФУНКЦИЈА ЗАБОРАВЉАЊА</a:t>
            </a:r>
            <a:endParaRPr lang="en-US" dirty="0"/>
          </a:p>
        </p:txBody>
      </p:sp>
      <p:sp>
        <p:nvSpPr>
          <p:cNvPr id="3277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ru-RU" sz="2400" dirty="0" smtClean="0"/>
              <a:t>Као и памћење, и заборављање је нормална психичка функција, стечена еволуцијом, која има своју </a:t>
            </a:r>
            <a:r>
              <a:rPr lang="ru-RU" sz="2400" i="1" dirty="0" smtClean="0"/>
              <a:t>адаптивну вредност</a:t>
            </a:r>
            <a:r>
              <a:rPr lang="ru-RU" sz="2400" dirty="0" smtClean="0"/>
              <a:t>. Замислимо шта би било, какав хаос у глави, да памтимо апсолутно сваки догађај, сваку особу коју смо упознали, све оно што смо било када учили!</a:t>
            </a:r>
          </a:p>
          <a:p>
            <a:pPr eaLnBrk="1" hangingPunct="1"/>
            <a:r>
              <a:rPr lang="ru-RU" sz="2400" dirty="0" smtClean="0"/>
              <a:t>Да нема заборављања наша меморија би била попут каквог претрпаног и закрченог складишта у којем је готово немогуће брзо пронаћи потребну ствар!</a:t>
            </a:r>
          </a:p>
          <a:p>
            <a:pPr eaLnBrk="1" hangingPunct="1"/>
            <a:r>
              <a:rPr lang="ru-RU" sz="2400" dirty="0"/>
              <a:t>„Брисање“ из сећања старог, неважног и болног искуства, ослобађа места за ново, важно и пријатније.  </a:t>
            </a:r>
          </a:p>
          <a:p>
            <a:pPr marL="0" indent="0" eaLnBrk="1" hangingPunct="1">
              <a:buNone/>
            </a:pPr>
            <a:endParaRPr lang="ru-RU" sz="24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Cyrl-RS" smtClean="0">
                <a:solidFill>
                  <a:srgbClr val="7B9899"/>
                </a:solidFill>
              </a:rPr>
              <a:t>ШТА ЈЕ ПАМЋЕЊЕ</a:t>
            </a:r>
            <a:endParaRPr lang="en-US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850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i="1" dirty="0"/>
              <a:t>Памћење</a:t>
            </a:r>
            <a:r>
              <a:rPr lang="ru-RU" dirty="0"/>
              <a:t> је сазнајни процес, који се састоји </a:t>
            </a:r>
            <a:r>
              <a:rPr lang="ru-RU" dirty="0" smtClean="0"/>
              <a:t>у обради </a:t>
            </a:r>
            <a:r>
              <a:rPr lang="ru-RU" dirty="0"/>
              <a:t>(кодирању</a:t>
            </a:r>
            <a:r>
              <a:rPr lang="ru-RU" dirty="0" smtClean="0"/>
              <a:t>), задржавању </a:t>
            </a:r>
            <a:r>
              <a:rPr lang="ru-RU" dirty="0"/>
              <a:t>(</a:t>
            </a:r>
            <a:r>
              <a:rPr lang="ru-RU" dirty="0" smtClean="0"/>
              <a:t>чувању), проналажењу информација и њиховом репро­</a:t>
            </a:r>
            <a:r>
              <a:rPr lang="sr-Cyrl-RS" dirty="0" smtClean="0"/>
              <a:t>дуковању </a:t>
            </a:r>
            <a:r>
              <a:rPr lang="sr-Cyrl-RS" dirty="0"/>
              <a:t>и </a:t>
            </a:r>
            <a:r>
              <a:rPr lang="sr-Cyrl-RS" dirty="0" smtClean="0"/>
              <a:t>коришћењу</a:t>
            </a:r>
            <a:r>
              <a:rPr lang="sr-Cyrl-RS" dirty="0"/>
              <a:t>. </a:t>
            </a:r>
            <a:endParaRPr lang="sr-Cyrl-R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i="1" dirty="0"/>
              <a:t>Памћење</a:t>
            </a:r>
            <a:r>
              <a:rPr lang="ru-RU" dirty="0"/>
              <a:t> је тесно повезано са другим сазнајним процесима – </a:t>
            </a:r>
            <a:r>
              <a:rPr lang="ru-RU" i="1" dirty="0"/>
              <a:t>опажањем</a:t>
            </a:r>
            <a:r>
              <a:rPr lang="ru-RU" dirty="0"/>
              <a:t> (примање информација), </a:t>
            </a:r>
            <a:r>
              <a:rPr lang="ru-RU" i="1" dirty="0"/>
              <a:t>учењем</a:t>
            </a:r>
            <a:r>
              <a:rPr lang="ru-RU" dirty="0"/>
              <a:t> (стицање промена) и </a:t>
            </a:r>
            <a:r>
              <a:rPr lang="ru-RU" i="1" dirty="0"/>
              <a:t>мишљењем</a:t>
            </a:r>
            <a:r>
              <a:rPr lang="ru-RU" dirty="0"/>
              <a:t> (</a:t>
            </a:r>
            <a:r>
              <a:rPr lang="ru-RU" dirty="0" smtClean="0"/>
              <a:t>ло­гичко </a:t>
            </a:r>
            <a:r>
              <a:rPr lang="ru-RU" dirty="0"/>
              <a:t>памћење). 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i="1" dirty="0" smtClean="0"/>
              <a:t>Учење</a:t>
            </a:r>
            <a:r>
              <a:rPr lang="ru-RU" dirty="0" smtClean="0"/>
              <a:t> </a:t>
            </a:r>
            <a:r>
              <a:rPr lang="ru-RU" dirty="0"/>
              <a:t>претходи памћењу, а </a:t>
            </a:r>
            <a:r>
              <a:rPr lang="ru-RU" i="1" dirty="0"/>
              <a:t>памћење</a:t>
            </a:r>
            <a:r>
              <a:rPr lang="ru-RU" dirty="0"/>
              <a:t> се може </a:t>
            </a:r>
            <a:r>
              <a:rPr lang="ru-RU" dirty="0" smtClean="0"/>
              <a:t>дефини­сати </a:t>
            </a:r>
            <a:r>
              <a:rPr lang="ru-RU" dirty="0"/>
              <a:t>и као </a:t>
            </a:r>
            <a:r>
              <a:rPr lang="ru-RU" i="1" dirty="0"/>
              <a:t>трајање онога што је учењем стечено</a:t>
            </a:r>
            <a:r>
              <a:rPr lang="ru-RU" dirty="0"/>
              <a:t>. 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Психолози </a:t>
            </a:r>
            <a:r>
              <a:rPr lang="ru-RU" dirty="0"/>
              <a:t>учење и памћење </a:t>
            </a:r>
            <a:r>
              <a:rPr lang="ru-RU" dirty="0" smtClean="0"/>
              <a:t>мере </a:t>
            </a:r>
            <a:r>
              <a:rPr lang="ru-RU" dirty="0"/>
              <a:t>истим инструментом – </a:t>
            </a:r>
            <a:r>
              <a:rPr lang="ru-RU" i="1" dirty="0"/>
              <a:t>тестом знања</a:t>
            </a:r>
            <a:r>
              <a:rPr lang="ru-RU" dirty="0"/>
              <a:t>. Када је примењен непосредно по учењу, он </a:t>
            </a:r>
            <a:r>
              <a:rPr lang="ru-RU" dirty="0" smtClean="0"/>
              <a:t>мери </a:t>
            </a:r>
            <a:r>
              <a:rPr lang="ru-RU" dirty="0"/>
              <a:t>степен научености, а </a:t>
            </a:r>
            <a:r>
              <a:rPr lang="ru-RU" dirty="0" smtClean="0"/>
              <a:t>касније </a:t>
            </a:r>
            <a:r>
              <a:rPr lang="ru-RU" dirty="0"/>
              <a:t>– памћење.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RS" dirty="0" smtClean="0"/>
              <a:t>ТОК ЗАБОРАВЉАЊА</a:t>
            </a:r>
            <a:endParaRPr lang="en-US" dirty="0"/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endParaRPr lang="ru-RU" sz="2200" smtClean="0"/>
          </a:p>
          <a:p>
            <a:pPr eaLnBrk="1" hangingPunct="1"/>
            <a:r>
              <a:rPr lang="ru-RU" sz="2200" smtClean="0"/>
              <a:t>Немачки психолог Ебингхаус учио је низове </a:t>
            </a:r>
            <a:r>
              <a:rPr lang="ru-RU" sz="2200" i="1" smtClean="0"/>
              <a:t>бесмислених слогова </a:t>
            </a:r>
            <a:r>
              <a:rPr lang="ru-RU" sz="2200" smtClean="0"/>
              <a:t>док их не би запамтио без грешке, а затим је мерио колика је уштеда у времену када поново учи исту листу после одређених временских интервала. </a:t>
            </a:r>
          </a:p>
          <a:p>
            <a:pPr eaLnBrk="1" hangingPunct="1"/>
            <a:r>
              <a:rPr lang="ru-RU" sz="2200" smtClean="0"/>
              <a:t>Установио је да је заборављање најбрже у првим часовима после учења. Оно се повећава са протицањем времена, али не линеарно – у почетку је најбрже, а касније све спорије. </a:t>
            </a:r>
          </a:p>
          <a:p>
            <a:pPr eaLnBrk="1" hangingPunct="1"/>
            <a:r>
              <a:rPr lang="ru-RU" sz="2200" smtClean="0"/>
              <a:t>На основу мерења количине запамћеног током времена, овај психолог је направио кривуљу заборављања, која графички, визуелно приказује ток процеса заборављања.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RS" sz="2800" dirty="0" smtClean="0"/>
              <a:t>ЕБИНГХАУСОВА КРИВУЉА ЗАБОРАВЉАЊА</a:t>
            </a:r>
            <a:endParaRPr lang="en-US" sz="2800" dirty="0"/>
          </a:p>
        </p:txBody>
      </p:sp>
      <p:pic>
        <p:nvPicPr>
          <p:cNvPr id="34819" name="Picture 4" descr="2007-11-16-0100-4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" t="4726" r="3307" b="8266"/>
          <a:stretch>
            <a:fillRect/>
          </a:stretch>
        </p:blipFill>
        <p:spPr>
          <a:xfrm>
            <a:off x="1479550" y="1447800"/>
            <a:ext cx="5505450" cy="3124200"/>
          </a:xfrm>
          <a:noFill/>
          <a:effectLst>
            <a:outerShdw dist="107763" dir="81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990600" y="4800600"/>
            <a:ext cx="76200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/>
              <a:t>У првих 20 минута заборави се 42% наученог бесмисленог материјала </a:t>
            </a:r>
          </a:p>
          <a:p>
            <a:r>
              <a:rPr lang="ru-RU"/>
              <a:t>после једног часа нешто више од половине (56%)</a:t>
            </a:r>
          </a:p>
          <a:p>
            <a:r>
              <a:rPr lang="ru-RU"/>
              <a:t>после 24 часа 66%</a:t>
            </a:r>
          </a:p>
          <a:p>
            <a:r>
              <a:rPr lang="ru-RU"/>
              <a:t>после месец дана 79%.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Cyrl-RS" dirty="0" smtClean="0"/>
              <a:t>ЧИНИОЦИ ЗАБОРАВЉАЊА</a:t>
            </a:r>
            <a:endParaRPr lang="en-US" dirty="0"/>
          </a:p>
        </p:txBody>
      </p:sp>
      <p:sp>
        <p:nvSpPr>
          <p:cNvPr id="3584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ru-RU" sz="2400" smtClean="0"/>
              <a:t>Што је неко запамћено градиво смисленије, то се спорије заборавља. Најспорије се заборави што је научено увиђањем. Принцип решења проблема дуго се не заборавља. </a:t>
            </a:r>
          </a:p>
          <a:p>
            <a:pPr eaLnBrk="1" hangingPunct="1"/>
            <a:r>
              <a:rPr lang="ru-RU" sz="2400" smtClean="0"/>
              <a:t>Процедурално памћење је такође отпорно на заборављање. </a:t>
            </a:r>
          </a:p>
          <a:p>
            <a:pPr eaLnBrk="1" hangingPunct="1"/>
            <a:r>
              <a:rPr lang="ru-RU" sz="2400" smtClean="0"/>
              <a:t>Поред врсте и занимљивости градива, брзина заборављања зависи од </a:t>
            </a:r>
            <a:r>
              <a:rPr lang="ru-RU" sz="2400" i="1" smtClean="0"/>
              <a:t>степена научености </a:t>
            </a:r>
            <a:r>
              <a:rPr lang="ru-RU" sz="2400" smtClean="0"/>
              <a:t>и од </a:t>
            </a:r>
            <a:r>
              <a:rPr lang="ru-RU" sz="2400" i="1" smtClean="0"/>
              <a:t>временске распоређености</a:t>
            </a:r>
            <a:r>
              <a:rPr lang="ru-RU" sz="2400" smtClean="0"/>
              <a:t> онога што се учи. Градиво које није научено довољно, које се учи одједном и које је досадно, брже се заборавља од пренаученог занимљивог градива, које се учи са паузама.</a:t>
            </a:r>
            <a:endParaRPr lang="en-US" sz="2400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Cyrl-RS" dirty="0" smtClean="0"/>
              <a:t>ТЕОРИЈЕ ЗАБОРАВЉАЊА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676400"/>
            <a:ext cx="8504238" cy="4572000"/>
          </a:xfrm>
        </p:spPr>
        <p:txBody>
          <a:bodyPr/>
          <a:lstStyle/>
          <a:p>
            <a:r>
              <a:rPr lang="sr-Cyrl-RS" sz="2400" dirty="0" smtClean="0"/>
              <a:t>Постоји више покушаја објашњења </a:t>
            </a:r>
          </a:p>
          <a:p>
            <a:pPr lvl="1"/>
            <a:r>
              <a:rPr lang="sr-Cyrl-RS" dirty="0" smtClean="0"/>
              <a:t>узрока</a:t>
            </a:r>
          </a:p>
          <a:p>
            <a:pPr lvl="1"/>
            <a:r>
              <a:rPr lang="sr-Cyrl-RS" dirty="0" smtClean="0"/>
              <a:t>природе и </a:t>
            </a:r>
          </a:p>
          <a:p>
            <a:pPr lvl="1"/>
            <a:r>
              <a:rPr lang="sr-Cyrl-RS" dirty="0" smtClean="0"/>
              <a:t>тока  заборављања. </a:t>
            </a:r>
          </a:p>
          <a:p>
            <a:r>
              <a:rPr lang="sr-Cyrl-RS" sz="2400" dirty="0" smtClean="0"/>
              <a:t>Од класичних теорија заборављања најпознатије су:</a:t>
            </a:r>
          </a:p>
          <a:p>
            <a:pPr lvl="1"/>
            <a:r>
              <a:rPr lang="sr-Cyrl-RS" i="1" dirty="0" smtClean="0"/>
              <a:t>теорија спонтаног заборављања </a:t>
            </a:r>
            <a:r>
              <a:rPr lang="sr-Cyrl-RS" dirty="0" smtClean="0"/>
              <a:t>и </a:t>
            </a:r>
          </a:p>
          <a:p>
            <a:pPr lvl="1"/>
            <a:r>
              <a:rPr lang="sr-Cyrl-RS" i="1" dirty="0" smtClean="0"/>
              <a:t>теорија потискивања</a:t>
            </a:r>
            <a:r>
              <a:rPr lang="sr-Cyrl-RS" dirty="0" smtClean="0"/>
              <a:t>, </a:t>
            </a:r>
          </a:p>
          <a:p>
            <a:r>
              <a:rPr lang="sr-Cyrl-RS" sz="2400" dirty="0" smtClean="0"/>
              <a:t>а од новијих </a:t>
            </a:r>
          </a:p>
          <a:p>
            <a:pPr lvl="1"/>
            <a:r>
              <a:rPr lang="sr-Cyrl-RS" i="1" dirty="0" smtClean="0"/>
              <a:t>теорија интерференције</a:t>
            </a:r>
            <a:r>
              <a:rPr lang="sr-Cyrl-RS" dirty="0" smtClean="0"/>
              <a:t>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Cyrl-RS" dirty="0" smtClean="0"/>
              <a:t>ТЕОРИЈА СПОНТАНОГ ЗАБОРАВЉАЊА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ru-RU" sz="2400" smtClean="0"/>
              <a:t>Једна од најстаријих теорија јесте </a:t>
            </a:r>
            <a:r>
              <a:rPr lang="ru-RU" sz="2400" b="1" smtClean="0"/>
              <a:t>теорија спонтаног заборављања </a:t>
            </a:r>
            <a:r>
              <a:rPr lang="ru-RU" sz="2400" smtClean="0"/>
              <a:t>(или неупотребе), по којој упамћено временом нестаје зато што „бледе“, бришу се трагови памћења у мозгу. Што је више времена прошло и забо­рав је већи. </a:t>
            </a:r>
          </a:p>
          <a:p>
            <a:r>
              <a:rPr lang="ru-RU" sz="2400" smtClean="0"/>
              <a:t>Овој теорији противрече неке чињенице и законитости (нпр. спорије пропадају ранија него каснија сећања). А може се оспорити и логичким аргументом: само време не може бити узрок неке појаве, него једино збивања у њему. Најзад, теорија интерференције (и експерименти на којој почива) представља озбиљну критику теорије неупотребе. 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Cyrl-RS" dirty="0" smtClean="0"/>
              <a:t>ТЕОРИЈА ПОТИСКИВАЊА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r>
              <a:rPr lang="ru-RU" sz="2200" dirty="0" smtClean="0"/>
              <a:t>По Фројдовој теорији </a:t>
            </a:r>
            <a:r>
              <a:rPr lang="ru-RU" sz="2200" i="1" dirty="0" smtClean="0"/>
              <a:t>потискивања</a:t>
            </a:r>
            <a:r>
              <a:rPr lang="ru-RU" sz="2200" dirty="0" smtClean="0"/>
              <a:t>, заборављање је процес у којем све што је непријатно бива потиснуто из свесног памћења и одгурнуто у несвесно. Заборављају се непријатне обавезе и догађаји (заборављамо да одемо код зубара или, заборављамо име мрске особе). То је интуитивно знао и Чарлс Дарвин, који је брижљиво записивао све критике његове теорије еволуције, јер је знао да ће их, иначе, као непријатне, заборавити. </a:t>
            </a:r>
          </a:p>
          <a:p>
            <a:r>
              <a:rPr lang="ru-RU" sz="2200" dirty="0" smtClean="0"/>
              <a:t>Ова теорија добро објашњава само једну врсту заборављања, </a:t>
            </a:r>
            <a:r>
              <a:rPr lang="ru-RU" sz="2200" i="1" dirty="0" smtClean="0"/>
              <a:t>мотивисано заборављање</a:t>
            </a:r>
            <a:r>
              <a:rPr lang="ru-RU" sz="2200" dirty="0" smtClean="0"/>
              <a:t>, али не и друге. Она је у складу са хипотезом о вечитости памћења, јер је „заборављено“ само неприступачно свести али не и нестало из сећања.  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sr-Cyrl-RS" dirty="0" smtClean="0"/>
              <a:t>ТЕОРИЈА ИНТЕРФЕРЕНЦИЈЕ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76400"/>
            <a:ext cx="8504238" cy="4572000"/>
          </a:xfrm>
        </p:spPr>
        <p:txBody>
          <a:bodyPr/>
          <a:lstStyle/>
          <a:p>
            <a:r>
              <a:rPr lang="ru-RU" sz="2400" dirty="0" smtClean="0"/>
              <a:t>Према </a:t>
            </a:r>
            <a:r>
              <a:rPr lang="ru-RU" sz="2400" b="1" dirty="0" smtClean="0"/>
              <a:t>теорији интерференције </a:t>
            </a:r>
            <a:r>
              <a:rPr lang="ru-RU" sz="2400" dirty="0" smtClean="0"/>
              <a:t>(или активног заборављања), забо­рављање је производ међусобног ометања (услед сукобљавања) раније науче­ног и новог материјала.  Када ново омета старо градиво ради се о - </a:t>
            </a:r>
            <a:r>
              <a:rPr lang="ru-RU" sz="2400" b="1" i="1" dirty="0" smtClean="0"/>
              <a:t>ретроактивној инхибицији</a:t>
            </a:r>
            <a:r>
              <a:rPr lang="ru-RU" sz="2400" dirty="0" smtClean="0"/>
              <a:t>, а када старо омета ново, </a:t>
            </a:r>
            <a:r>
              <a:rPr lang="sr-Cyrl-RS" sz="2400" dirty="0" smtClean="0"/>
              <a:t>реч је </a:t>
            </a:r>
            <a:r>
              <a:rPr lang="ru-RU" sz="2400" dirty="0" smtClean="0"/>
              <a:t>о - </a:t>
            </a:r>
            <a:r>
              <a:rPr lang="ru-RU" sz="2400" b="1" i="1" dirty="0" smtClean="0"/>
              <a:t>проактивној инхибицији</a:t>
            </a:r>
            <a:r>
              <a:rPr lang="ru-RU" sz="2400" dirty="0" smtClean="0"/>
              <a:t>. </a:t>
            </a:r>
          </a:p>
          <a:p>
            <a:r>
              <a:rPr lang="ru-RU" sz="2400" dirty="0" smtClean="0"/>
              <a:t>Када испита­ник није активан или када спава после учења неког градива, он га много боље памти него ако после тог учења одмах учи неко друго, ново градиво.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Cyrl-RS" smtClean="0">
                <a:solidFill>
                  <a:srgbClr val="7B9899"/>
                </a:solidFill>
              </a:rPr>
              <a:t>ФУНКЦИЈА ПАМЋЕЊА</a:t>
            </a:r>
            <a:endParaRPr lang="en-US" smtClean="0">
              <a:solidFill>
                <a:srgbClr val="7B9899"/>
              </a:solidFill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sr-Cyrl-RS" i="1" dirty="0" smtClean="0"/>
              <a:t>Замислите шта би било да немамо памћење?</a:t>
            </a:r>
          </a:p>
          <a:p>
            <a:pPr eaLnBrk="1" hangingPunct="1"/>
            <a:r>
              <a:rPr lang="ru-RU" dirty="0" smtClean="0"/>
              <a:t>Без памћења наш психички живот био би веома сиромашан и неорганизо­ван, а елементарни опстанак угрожен. </a:t>
            </a:r>
          </a:p>
          <a:p>
            <a:pPr eaLnBrk="1" hangingPunct="1"/>
            <a:r>
              <a:rPr lang="ru-RU" dirty="0" smtClean="0"/>
              <a:t>Морали бисмо непрестано изнова да учимо:</a:t>
            </a:r>
          </a:p>
          <a:p>
            <a:pPr lvl="1" eaLnBrk="1" hangingPunct="1"/>
            <a:r>
              <a:rPr lang="ru-RU" dirty="0"/>
              <a:t>К</a:t>
            </a:r>
            <a:r>
              <a:rPr lang="ru-RU" dirty="0" smtClean="0"/>
              <a:t>о смо? </a:t>
            </a:r>
          </a:p>
          <a:p>
            <a:pPr lvl="1" eaLnBrk="1" hangingPunct="1"/>
            <a:r>
              <a:rPr lang="ru-RU" dirty="0" smtClean="0"/>
              <a:t>Како се зовемо? </a:t>
            </a:r>
          </a:p>
          <a:p>
            <a:pPr lvl="1" eaLnBrk="1" hangingPunct="1"/>
            <a:r>
              <a:rPr lang="ru-RU" dirty="0"/>
              <a:t>Ко је ко од наших најближих? </a:t>
            </a:r>
          </a:p>
          <a:p>
            <a:pPr lvl="1" eaLnBrk="1" hangingPunct="1"/>
            <a:r>
              <a:rPr lang="ru-RU" dirty="0" smtClean="0"/>
              <a:t>Где живимо, где се налазе храна, вода ...? </a:t>
            </a:r>
          </a:p>
          <a:p>
            <a:pPr lvl="1" eaLnBrk="1" hangingPunct="1"/>
            <a:r>
              <a:rPr lang="ru-RU" dirty="0" smtClean="0"/>
              <a:t>Да увек изнова откривамо шта је опасно</a:t>
            </a:r>
            <a:r>
              <a:rPr lang="en-US" dirty="0" smtClean="0"/>
              <a:t>, </a:t>
            </a:r>
            <a:r>
              <a:rPr lang="sr-Cyrl-RS" dirty="0" smtClean="0"/>
              <a:t>а шта корисно</a:t>
            </a:r>
            <a:r>
              <a:rPr lang="ru-RU" dirty="0" smtClean="0"/>
              <a:t> по живот?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r-Cyrl-RS" dirty="0" smtClean="0"/>
              <a:t>ЗАДРЖАВАЊЕ: ИСПИТИВАЊЕ И МЕРЕЊЕ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/>
              <a:t>Средишњи и најважнији део </a:t>
            </a:r>
            <a:r>
              <a:rPr lang="ru-RU" dirty="0" smtClean="0"/>
              <a:t>памћења је </a:t>
            </a:r>
            <a:r>
              <a:rPr lang="ru-RU" i="1" dirty="0"/>
              <a:t>задржавање</a:t>
            </a:r>
            <a:r>
              <a:rPr lang="ru-RU" dirty="0"/>
              <a:t> (ретенција), који се </a:t>
            </a:r>
            <a:r>
              <a:rPr lang="ru-RU" dirty="0" smtClean="0"/>
              <a:t>испитује </a:t>
            </a:r>
            <a:r>
              <a:rPr lang="ru-RU" dirty="0"/>
              <a:t>и мери </a:t>
            </a:r>
            <a:r>
              <a:rPr lang="ru-RU" dirty="0" smtClean="0"/>
              <a:t>пре­ко </a:t>
            </a:r>
            <a:r>
              <a:rPr lang="ru-RU" dirty="0"/>
              <a:t>својих </a:t>
            </a:r>
            <a:r>
              <a:rPr lang="ru-RU" dirty="0" smtClean="0"/>
              <a:t>манифестација. А то су: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Препознавање </a:t>
            </a:r>
            <a:r>
              <a:rPr lang="ru-RU" b="1" dirty="0"/>
              <a:t>(рекогниција)</a:t>
            </a:r>
            <a:r>
              <a:rPr lang="ru-RU" dirty="0"/>
              <a:t> -</a:t>
            </a:r>
            <a:r>
              <a:rPr lang="ru-RU" dirty="0" smtClean="0"/>
              <a:t> </a:t>
            </a:r>
            <a:r>
              <a:rPr lang="ru-RU" dirty="0"/>
              <a:t>најједноставнија </a:t>
            </a:r>
            <a:r>
              <a:rPr lang="ru-RU" dirty="0" smtClean="0"/>
              <a:t>манифестација, </a:t>
            </a:r>
            <a:r>
              <a:rPr lang="ru-RU" dirty="0"/>
              <a:t>а </a:t>
            </a:r>
            <a:r>
              <a:rPr lang="ru-RU" dirty="0" smtClean="0"/>
              <a:t>састоји </a:t>
            </a:r>
            <a:r>
              <a:rPr lang="ru-RU" dirty="0"/>
              <a:t>се </a:t>
            </a:r>
            <a:r>
              <a:rPr lang="ru-RU" dirty="0" smtClean="0"/>
              <a:t>у </a:t>
            </a:r>
            <a:r>
              <a:rPr lang="ru-RU" dirty="0"/>
              <a:t>утврђивању </a:t>
            </a:r>
            <a:r>
              <a:rPr lang="ru-RU" dirty="0" smtClean="0"/>
              <a:t>да ли </a:t>
            </a:r>
            <a:r>
              <a:rPr lang="ru-RU" dirty="0"/>
              <a:t>смо присутан податак већ имали у искуству. 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Репродукција </a:t>
            </a:r>
            <a:r>
              <a:rPr lang="ru-RU" dirty="0" smtClean="0"/>
              <a:t> </a:t>
            </a:r>
            <a:r>
              <a:rPr lang="ru-RU" dirty="0"/>
              <a:t>-</a:t>
            </a:r>
            <a:r>
              <a:rPr lang="ru-RU" dirty="0" smtClean="0"/>
              <a:t> </a:t>
            </a:r>
            <a:r>
              <a:rPr lang="ru-RU" dirty="0"/>
              <a:t>обнављање </a:t>
            </a:r>
            <a:r>
              <a:rPr lang="ru-RU" dirty="0" smtClean="0"/>
              <a:t>наученог путем </a:t>
            </a:r>
            <a:r>
              <a:rPr lang="ru-RU" dirty="0"/>
              <a:t>представа, речи или </a:t>
            </a:r>
            <a:r>
              <a:rPr lang="ru-RU" dirty="0" smtClean="0"/>
              <a:t>извођења радње.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/>
              <a:t>Уштеда при поновном учењу </a:t>
            </a:r>
            <a:r>
              <a:rPr lang="ru-RU" b="1" dirty="0" smtClean="0"/>
              <a:t>-</a:t>
            </a:r>
            <a:r>
              <a:rPr lang="ru-RU" dirty="0" smtClean="0"/>
              <a:t> </a:t>
            </a:r>
            <a:r>
              <a:rPr lang="ru-RU" dirty="0"/>
              <a:t>разлика између броја понављања или у времену утрошеном за прво и друго </a:t>
            </a:r>
            <a:r>
              <a:rPr lang="ru-RU" dirty="0" smtClean="0"/>
              <a:t>учење (</a:t>
            </a:r>
            <a:r>
              <a:rPr lang="ru-RU" dirty="0"/>
              <a:t>које је увек краће)</a:t>
            </a:r>
            <a:r>
              <a:rPr lang="ru-RU" dirty="0" smtClean="0"/>
              <a:t> </a:t>
            </a:r>
            <a:r>
              <a:rPr lang="ru-RU" dirty="0"/>
              <a:t>истог </a:t>
            </a:r>
            <a:r>
              <a:rPr lang="ru-RU" dirty="0" smtClean="0"/>
              <a:t>материјала.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МОДЕЛ </a:t>
            </a:r>
            <a:r>
              <a:rPr lang="ru-RU" dirty="0"/>
              <a:t>ПАМЋЕЊА (Аткинсон и Шифрин)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sz="quarter" idx="1"/>
          </p:nvPr>
        </p:nvSpPr>
        <p:spPr>
          <a:xfrm>
            <a:off x="533400" y="2100263"/>
            <a:ext cx="1371600" cy="3048000"/>
          </a:xfrm>
          <a:solidFill>
            <a:schemeClr val="accent1"/>
          </a:solidFill>
          <a:ln>
            <a:solidFill>
              <a:schemeClr val="tx1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indent="0" algn="ctr" eaLnBrk="1" hangingPunct="1">
              <a:buFont typeface="Wingdings 2" pitchFamily="18" charset="2"/>
              <a:buNone/>
            </a:pPr>
            <a:r>
              <a:rPr lang="sr-Cyrl-RS" sz="1600" dirty="0" smtClean="0"/>
              <a:t>Стимулус 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sr-Cyrl-RS" sz="1400" dirty="0" smtClean="0"/>
              <a:t>(информација, </a:t>
            </a:r>
          </a:p>
          <a:p>
            <a:pPr marL="0" indent="0" algn="ctr" eaLnBrk="1" hangingPunct="1">
              <a:buFont typeface="Wingdings 2" pitchFamily="18" charset="2"/>
              <a:buNone/>
            </a:pPr>
            <a:r>
              <a:rPr lang="sr-Cyrl-RS" sz="1400" dirty="0"/>
              <a:t>с</a:t>
            </a:r>
            <a:r>
              <a:rPr lang="sr-Cyrl-RS" sz="1400" dirty="0" smtClean="0"/>
              <a:t>лика</a:t>
            </a:r>
            <a:r>
              <a:rPr lang="en-US" sz="1400" dirty="0" smtClean="0"/>
              <a:t>, </a:t>
            </a:r>
            <a:r>
              <a:rPr lang="sr-Cyrl-RS" sz="1400" dirty="0" smtClean="0"/>
              <a:t>говор ...</a:t>
            </a:r>
            <a:r>
              <a:rPr lang="sl-SI" sz="1400" dirty="0" smtClean="0"/>
              <a:t>)</a:t>
            </a:r>
            <a:endParaRPr lang="sr-Latn-CS" sz="1400" dirty="0" smtClean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581400"/>
            <a:ext cx="549275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650" y="2100263"/>
            <a:ext cx="1536700" cy="321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709863" y="2590800"/>
            <a:ext cx="13303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sr-Cyrl-RS" dirty="0"/>
              <a:t>   Чулно     памћење</a:t>
            </a:r>
            <a:endParaRPr lang="en-US" dirty="0"/>
          </a:p>
        </p:txBody>
      </p:sp>
      <p:pic>
        <p:nvPicPr>
          <p:cNvPr id="28680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688" y="3587750"/>
            <a:ext cx="554037" cy="592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81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725" y="2100263"/>
            <a:ext cx="1438275" cy="321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441" name="Rectangle 6"/>
          <p:cNvSpPr>
            <a:spLocks noChangeArrowheads="1"/>
          </p:cNvSpPr>
          <p:nvPr/>
        </p:nvSpPr>
        <p:spPr bwMode="auto">
          <a:xfrm>
            <a:off x="4620419" y="2967038"/>
            <a:ext cx="15240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sr-Cyrl-RS" dirty="0"/>
              <a:t>Краткорочна или радна меморија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800852" y="3509963"/>
            <a:ext cx="1176337" cy="3079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sr-Cyrl-RS" sz="1400" dirty="0"/>
              <a:t>визуелно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2809145" y="4036918"/>
            <a:ext cx="1176337" cy="3079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sr-Cyrl-RS" sz="1400" dirty="0"/>
              <a:t>аудитивно</a:t>
            </a:r>
            <a:endParaRPr lang="en-US" sz="1400" dirty="0"/>
          </a:p>
        </p:txBody>
      </p:sp>
      <p:pic>
        <p:nvPicPr>
          <p:cNvPr id="28682" name="Picture 10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1113" y="5208588"/>
            <a:ext cx="669925" cy="554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Rectangle 9"/>
          <p:cNvSpPr/>
          <p:nvPr/>
        </p:nvSpPr>
        <p:spPr>
          <a:xfrm>
            <a:off x="4668838" y="5768975"/>
            <a:ext cx="1427162" cy="36988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sr-Cyrl-RS" dirty="0"/>
              <a:t>Понашање</a:t>
            </a:r>
            <a:endParaRPr lang="en-US" dirty="0"/>
          </a:p>
        </p:txBody>
      </p:sp>
      <p:pic>
        <p:nvPicPr>
          <p:cNvPr id="28683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300413"/>
            <a:ext cx="633413" cy="68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8684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9575" y="2100263"/>
            <a:ext cx="1536700" cy="3213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6783388" y="2517775"/>
            <a:ext cx="1490662" cy="5238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sr-Cyrl-RS" sz="1400" dirty="0"/>
              <a:t>Дугорочно   памћење 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6783388" y="3294063"/>
            <a:ext cx="1473200" cy="5238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sr-Cyrl-RS" sz="1400" dirty="0"/>
              <a:t>Процедурално  </a:t>
            </a:r>
          </a:p>
          <a:p>
            <a:pPr>
              <a:defRPr/>
            </a:pPr>
            <a:r>
              <a:rPr lang="sr-Cyrl-RS" sz="1400" dirty="0"/>
              <a:t>памћење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783388" y="4027488"/>
            <a:ext cx="1423987" cy="52228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>
              <a:defRPr/>
            </a:pPr>
            <a:r>
              <a:rPr lang="sr-Cyrl-RS" sz="1400" dirty="0" smtClean="0"/>
              <a:t>Епизодичко    </a:t>
            </a:r>
            <a:endParaRPr lang="sr-Cyrl-RS" sz="1400" dirty="0"/>
          </a:p>
          <a:p>
            <a:pPr>
              <a:defRPr/>
            </a:pPr>
            <a:r>
              <a:rPr lang="sr-Cyrl-RS" sz="1400" dirty="0"/>
              <a:t>памћење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8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8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8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18441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Cyrl-RS" smtClean="0">
                <a:solidFill>
                  <a:srgbClr val="7B9899"/>
                </a:solidFill>
              </a:rPr>
              <a:t>СЕНЗОРНО ПАМЋЕЊЕ</a:t>
            </a:r>
            <a:endParaRPr lang="en-US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RS" b="1" dirty="0" smtClean="0"/>
              <a:t>Сензорно (чулно) памћење </a:t>
            </a:r>
            <a:r>
              <a:rPr lang="ru-RU" dirty="0"/>
              <a:t>вид </a:t>
            </a:r>
            <a:r>
              <a:rPr lang="ru-RU" dirty="0" smtClean="0"/>
              <a:t>непосредног </a:t>
            </a:r>
            <a:r>
              <a:rPr lang="ru-RU" dirty="0"/>
              <a:t>памћења тек уклоњеног материјала, одликује се изузетно верном, прецизном („фотографском“) </a:t>
            </a:r>
            <a:r>
              <a:rPr lang="ru-RU" dirty="0" smtClean="0"/>
              <a:t>репродукцијом огромног броја необрађених чулних података, али </a:t>
            </a:r>
            <a:r>
              <a:rPr lang="ru-RU" dirty="0"/>
              <a:t>врло кратким трајањем </a:t>
            </a:r>
            <a:r>
              <a:rPr lang="ru-RU" dirty="0" smtClean="0"/>
              <a:t>(0,5-2 сек.).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RS" i="1" dirty="0" smtClean="0"/>
              <a:t>Садржај </a:t>
            </a:r>
            <a:r>
              <a:rPr lang="sr-Cyrl-RS" i="1" dirty="0"/>
              <a:t>сензорног памћења </a:t>
            </a:r>
            <a:r>
              <a:rPr lang="sr-Cyrl-RS" dirty="0"/>
              <a:t>је некодиран, сиров, неосмишљен и врло брзо се губи (одлази у заборав) или пак одабране информације, прелазе у </a:t>
            </a:r>
            <a:r>
              <a:rPr lang="sr-Cyrl-RS" i="1" dirty="0"/>
              <a:t>краткорочно памћење</a:t>
            </a:r>
            <a:r>
              <a:rPr lang="sr-Cyrl-RS" dirty="0"/>
              <a:t>. </a:t>
            </a:r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RS" dirty="0" smtClean="0"/>
              <a:t>На </a:t>
            </a:r>
            <a:r>
              <a:rPr lang="sr-Cyrl-RS" dirty="0"/>
              <a:t>сензорном памћењу заснива се </a:t>
            </a:r>
            <a:r>
              <a:rPr lang="sr-Cyrl-RS" i="1" dirty="0"/>
              <a:t>фи феномен</a:t>
            </a:r>
            <a:r>
              <a:rPr lang="sr-Cyrl-RS" dirty="0"/>
              <a:t>, као и могућност гледања филма, односно доживљај кретања ликова.</a:t>
            </a:r>
          </a:p>
          <a:p>
            <a:pPr marL="0" indent="0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Cyrl-RS" smtClean="0">
                <a:solidFill>
                  <a:srgbClr val="7B9899"/>
                </a:solidFill>
              </a:rPr>
              <a:t>КРАТКОРОЧНО ПАМЋЕЊЕ</a:t>
            </a:r>
            <a:endParaRPr lang="en-US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 fontScale="9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/>
              <a:t>Краткорочно (оперативно) памћење </a:t>
            </a:r>
            <a:r>
              <a:rPr lang="ru-RU" b="1" dirty="0" smtClean="0"/>
              <a:t>-</a:t>
            </a:r>
            <a:r>
              <a:rPr lang="ru-RU" dirty="0" smtClean="0"/>
              <a:t> </a:t>
            </a:r>
            <a:r>
              <a:rPr lang="ru-RU" dirty="0"/>
              <a:t>непосредно памћење у којем се налазе подаци којима тренутно оперишемо. Капацитет овог памћења је ограничен </a:t>
            </a:r>
            <a:r>
              <a:rPr lang="ru-RU" dirty="0" smtClean="0"/>
              <a:t>на 5–9 (</a:t>
            </a:r>
            <a:r>
              <a:rPr lang="sr-Cyrl-RS" dirty="0" smtClean="0"/>
              <a:t>7 </a:t>
            </a:r>
            <a:r>
              <a:rPr lang="en-US" dirty="0"/>
              <a:t>± </a:t>
            </a:r>
            <a:r>
              <a:rPr lang="sr-Cyrl-RS" dirty="0" smtClean="0"/>
              <a:t>2)</a:t>
            </a:r>
            <a:r>
              <a:rPr lang="ru-RU" dirty="0" smtClean="0"/>
              <a:t> елемената.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Настаје </a:t>
            </a:r>
            <a:r>
              <a:rPr lang="ru-RU" dirty="0"/>
              <a:t>одмах по пријему информација, траје кратко </a:t>
            </a:r>
            <a:r>
              <a:rPr lang="ru-RU" dirty="0" smtClean="0"/>
              <a:t>(просечно око</a:t>
            </a:r>
            <a:r>
              <a:rPr lang="sr-Cyrl-RS" dirty="0" smtClean="0"/>
              <a:t> </a:t>
            </a:r>
            <a:r>
              <a:rPr lang="ru-RU" dirty="0" smtClean="0"/>
              <a:t>20 </a:t>
            </a:r>
            <a:r>
              <a:rPr lang="ru-RU" dirty="0"/>
              <a:t>секунди) и малог је </a:t>
            </a:r>
            <a:r>
              <a:rPr lang="ru-RU" dirty="0" smtClean="0"/>
              <a:t>обима. </a:t>
            </a:r>
            <a:r>
              <a:rPr lang="ru-RU" dirty="0"/>
              <a:t>По </a:t>
            </a:r>
            <a:r>
              <a:rPr lang="ru-RU" dirty="0" smtClean="0"/>
              <a:t>В. Џејмсу</a:t>
            </a:r>
            <a:r>
              <a:rPr lang="ru-RU" dirty="0"/>
              <a:t>, то је </a:t>
            </a:r>
            <a:r>
              <a:rPr lang="ru-RU" i="1" dirty="0"/>
              <a:t>примарно памћење</a:t>
            </a:r>
            <a:r>
              <a:rPr lang="ru-RU" dirty="0"/>
              <a:t>. 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Радна </a:t>
            </a:r>
            <a:r>
              <a:rPr lang="ru-RU" dirty="0"/>
              <a:t>меморија представља оперативни подсистем памћења у којем се перцептивни подаци </a:t>
            </a:r>
            <a:r>
              <a:rPr lang="ru-RU" i="1" dirty="0"/>
              <a:t>минимално кодирају</a:t>
            </a:r>
            <a:r>
              <a:rPr lang="ru-RU" dirty="0"/>
              <a:t> (прерађују</a:t>
            </a:r>
            <a:r>
              <a:rPr lang="ru-RU" i="1" dirty="0"/>
              <a:t>), осмишљавају и </a:t>
            </a:r>
            <a:r>
              <a:rPr lang="ru-RU" i="1" dirty="0" smtClean="0"/>
              <a:t>одабирају</a:t>
            </a:r>
            <a:r>
              <a:rPr lang="ru-RU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Врло брзо</a:t>
            </a:r>
            <a:r>
              <a:rPr lang="ru-RU" dirty="0"/>
              <a:t>, на основу процене </a:t>
            </a:r>
            <a:r>
              <a:rPr lang="ru-RU" dirty="0" smtClean="0"/>
              <a:t>важности, подаци бивају или одбачени </a:t>
            </a:r>
            <a:r>
              <a:rPr lang="ru-RU" dirty="0"/>
              <a:t>у </a:t>
            </a:r>
            <a:r>
              <a:rPr lang="ru-RU" i="1" dirty="0"/>
              <a:t>заборав </a:t>
            </a:r>
            <a:r>
              <a:rPr lang="ru-RU" dirty="0"/>
              <a:t>или </a:t>
            </a:r>
            <a:r>
              <a:rPr lang="ru-RU" dirty="0" smtClean="0"/>
              <a:t>прелазе </a:t>
            </a:r>
            <a:r>
              <a:rPr lang="ru-RU" dirty="0"/>
              <a:t>у </a:t>
            </a:r>
            <a:r>
              <a:rPr lang="ru-RU" i="1" dirty="0" smtClean="0"/>
              <a:t>дугорочно </a:t>
            </a:r>
            <a:r>
              <a:rPr lang="ru-RU" i="1" dirty="0"/>
              <a:t>памћење</a:t>
            </a:r>
            <a:r>
              <a:rPr lang="ru-RU" dirty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Cyrl-RS" smtClean="0">
                <a:solidFill>
                  <a:srgbClr val="7B9899"/>
                </a:solidFill>
              </a:rPr>
              <a:t>ДУГОРОЧНО ПАМЋЕЊЕ</a:t>
            </a:r>
            <a:endParaRPr lang="en-US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4"/>
            <a:ext cx="8504238" cy="4873625"/>
          </a:xfrm>
        </p:spPr>
        <p:txBody>
          <a:bodyPr>
            <a:normAutofit fontScale="77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RS" b="1" dirty="0"/>
              <a:t>Дугорочно памћење </a:t>
            </a:r>
            <a:r>
              <a:rPr lang="sr-Cyrl-RS" dirty="0" smtClean="0"/>
              <a:t>– систем у којем је ускладиштено наше целокупно знање о свету. То је вид </a:t>
            </a:r>
            <a:r>
              <a:rPr lang="sr-Cyrl-RS" dirty="0"/>
              <a:t>памћења </a:t>
            </a:r>
            <a:r>
              <a:rPr lang="sr-Cyrl-RS" dirty="0" smtClean="0"/>
              <a:t>посредован </a:t>
            </a:r>
            <a:r>
              <a:rPr lang="sr-Cyrl-RS" i="1" dirty="0" smtClean="0"/>
              <a:t>представама</a:t>
            </a:r>
            <a:r>
              <a:rPr lang="sr-Cyrl-RS" dirty="0" smtClean="0"/>
              <a:t> и </a:t>
            </a:r>
            <a:r>
              <a:rPr lang="sr-Cyrl-RS" i="1" dirty="0" smtClean="0"/>
              <a:t>појмовима</a:t>
            </a:r>
            <a:r>
              <a:rPr lang="sr-Cyrl-RS" dirty="0"/>
              <a:t>. То је логичко или </a:t>
            </a:r>
            <a:r>
              <a:rPr lang="sr-Cyrl-RS" i="1" dirty="0"/>
              <a:t>секундарно памћење </a:t>
            </a:r>
            <a:r>
              <a:rPr lang="sr-Cyrl-RS" dirty="0"/>
              <a:t>(Џејмс</a:t>
            </a:r>
            <a:r>
              <a:rPr lang="sr-Cyrl-RS" dirty="0" smtClean="0"/>
              <a:t>). Оно </a:t>
            </a:r>
            <a:r>
              <a:rPr lang="sr-Cyrl-RS" dirty="0"/>
              <a:t>обухвата </a:t>
            </a:r>
            <a:r>
              <a:rPr lang="sr-Cyrl-RS" dirty="0" smtClean="0"/>
              <a:t>систематизовано</a:t>
            </a:r>
            <a:r>
              <a:rPr lang="ru-RU" dirty="0" smtClean="0"/>
              <a:t> </a:t>
            </a:r>
            <a:r>
              <a:rPr lang="ru-RU" dirty="0"/>
              <a:t>знање </a:t>
            </a:r>
            <a:r>
              <a:rPr lang="ru-RU" dirty="0" smtClean="0"/>
              <a:t>и може да </a:t>
            </a:r>
            <a:r>
              <a:rPr lang="ru-RU" dirty="0"/>
              <a:t>траје релативно дуго </a:t>
            </a:r>
            <a:r>
              <a:rPr lang="ru-RU" dirty="0" smtClean="0"/>
              <a:t>(некад </a:t>
            </a:r>
            <a:r>
              <a:rPr lang="ru-RU" dirty="0"/>
              <a:t>и цео живот). 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Основни </a:t>
            </a:r>
            <a:r>
              <a:rPr lang="ru-RU" dirty="0"/>
              <a:t>елементи </a:t>
            </a:r>
            <a:r>
              <a:rPr lang="ru-RU" dirty="0" smtClean="0"/>
              <a:t>су му </a:t>
            </a:r>
            <a:r>
              <a:rPr lang="ru-RU" i="1" dirty="0"/>
              <a:t>начини менталне </a:t>
            </a:r>
            <a:r>
              <a:rPr lang="ru-RU" i="1" dirty="0" smtClean="0"/>
              <a:t>репрезентације </a:t>
            </a:r>
            <a:r>
              <a:rPr lang="ru-RU" dirty="0" smtClean="0"/>
              <a:t>искуства </a:t>
            </a:r>
            <a:r>
              <a:rPr lang="ru-RU" dirty="0"/>
              <a:t>или </a:t>
            </a:r>
            <a:r>
              <a:rPr lang="ru-RU" i="1" dirty="0" smtClean="0"/>
              <a:t>схеме</a:t>
            </a:r>
            <a:r>
              <a:rPr lang="ru-RU" dirty="0"/>
              <a:t> </a:t>
            </a:r>
            <a:r>
              <a:rPr lang="ru-RU" dirty="0" smtClean="0"/>
              <a:t>(моторне, перцептивне, симболичке) </a:t>
            </a:r>
            <a:r>
              <a:rPr lang="ru-RU" dirty="0"/>
              <a:t>које се активирају приликом препознавања или репродукције. 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То </a:t>
            </a:r>
            <a:r>
              <a:rPr lang="ru-RU" dirty="0"/>
              <a:t>је подсистем памћења у који стижу </a:t>
            </a:r>
            <a:r>
              <a:rPr lang="ru-RU" i="1" dirty="0"/>
              <a:t>одабране информације </a:t>
            </a:r>
            <a:r>
              <a:rPr lang="ru-RU" dirty="0"/>
              <a:t>из краткотрајног памћења. Да би </a:t>
            </a:r>
            <a:r>
              <a:rPr lang="ru-RU" dirty="0" smtClean="0"/>
              <a:t>информације </a:t>
            </a:r>
            <a:r>
              <a:rPr lang="ru-RU" dirty="0"/>
              <a:t>прешле у дуготрајно памћење оне морају бити </a:t>
            </a:r>
            <a:r>
              <a:rPr lang="ru-RU" i="1" dirty="0" smtClean="0"/>
              <a:t>важне</a:t>
            </a:r>
            <a:r>
              <a:rPr lang="ru-RU" dirty="0" smtClean="0"/>
              <a:t>, </a:t>
            </a:r>
            <a:r>
              <a:rPr lang="ru-RU" dirty="0"/>
              <a:t>морају се </a:t>
            </a:r>
            <a:r>
              <a:rPr lang="ru-RU" i="1" dirty="0"/>
              <a:t>поновити довољан број пута</a:t>
            </a:r>
            <a:r>
              <a:rPr lang="ru-RU" dirty="0"/>
              <a:t>, </a:t>
            </a:r>
            <a:r>
              <a:rPr lang="ru-RU" i="1" dirty="0" smtClean="0"/>
              <a:t>кодирати</a:t>
            </a:r>
            <a:r>
              <a:rPr lang="ru-RU" dirty="0" smtClean="0"/>
              <a:t> </a:t>
            </a:r>
            <a:r>
              <a:rPr lang="ru-RU" dirty="0"/>
              <a:t>и </a:t>
            </a:r>
            <a:r>
              <a:rPr lang="ru-RU" i="1" dirty="0"/>
              <a:t>осмислити</a:t>
            </a:r>
            <a:r>
              <a:rPr lang="ru-RU" dirty="0"/>
              <a:t>, тј. повезати са другим </a:t>
            </a:r>
            <a:r>
              <a:rPr lang="ru-RU" dirty="0" smtClean="0"/>
              <a:t>појмовима </a:t>
            </a:r>
            <a:r>
              <a:rPr lang="ru-RU" dirty="0"/>
              <a:t>и уклопити у чврст систем категорија. </a:t>
            </a:r>
            <a:r>
              <a:rPr lang="ru-RU" dirty="0" smtClean="0"/>
              <a:t>То </a:t>
            </a:r>
            <a:r>
              <a:rPr lang="ru-RU" dirty="0"/>
              <a:t>је смисао Џејмсове опаске да „ </a:t>
            </a:r>
            <a:r>
              <a:rPr lang="ru-RU" dirty="0" smtClean="0"/>
              <a:t>до­бро </a:t>
            </a:r>
            <a:r>
              <a:rPr lang="ru-RU" dirty="0"/>
              <a:t>памтити значи размишљати о ономе што се учи“. </a:t>
            </a:r>
            <a:endParaRPr lang="ru-RU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Постоји </a:t>
            </a:r>
            <a:r>
              <a:rPr lang="ru-RU" i="1" dirty="0" smtClean="0"/>
              <a:t>три врсте (система) </a:t>
            </a:r>
            <a:r>
              <a:rPr lang="ru-RU" dirty="0" smtClean="0"/>
              <a:t>дугорочног памћења (процедурално,</a:t>
            </a:r>
            <a:r>
              <a:rPr lang="en-US" dirty="0" smtClean="0"/>
              <a:t> </a:t>
            </a:r>
            <a:r>
              <a:rPr lang="sr-Cyrl-RS" dirty="0" smtClean="0"/>
              <a:t>семантичко и епизодичк</a:t>
            </a:r>
            <a:r>
              <a:rPr lang="ru-RU" dirty="0" smtClean="0"/>
              <a:t>о).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r-Cyrl-RS" sz="2800" dirty="0" smtClean="0">
                <a:solidFill>
                  <a:srgbClr val="7B9899"/>
                </a:solidFill>
              </a:rPr>
              <a:t>ВРСТЕ (СИСТЕМИ) ДУГОРОЧНОГ ПАМЋЕЊА (Ендел Тулвинг)</a:t>
            </a:r>
            <a:endParaRPr lang="en-US" sz="2800" dirty="0" smtClean="0">
              <a:solidFill>
                <a:srgbClr val="7B989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4"/>
            <a:ext cx="8504238" cy="4797425"/>
          </a:xfrm>
        </p:spPr>
        <p:txBody>
          <a:bodyPr>
            <a:normAutofit fontScale="62500" lnSpcReduction="2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/>
              <a:t>Процедурално памћење </a:t>
            </a:r>
            <a:r>
              <a:rPr lang="ru-RU" b="1" dirty="0" smtClean="0"/>
              <a:t>-</a:t>
            </a:r>
            <a:r>
              <a:rPr lang="ru-RU" dirty="0" smtClean="0"/>
              <a:t> </a:t>
            </a:r>
            <a:r>
              <a:rPr lang="ru-RU" dirty="0"/>
              <a:t>знање </a:t>
            </a:r>
            <a:r>
              <a:rPr lang="ru-RU" i="1" dirty="0"/>
              <a:t>како се нешто ради </a:t>
            </a:r>
            <a:r>
              <a:rPr lang="ru-RU" dirty="0"/>
              <a:t>или </a:t>
            </a:r>
            <a:r>
              <a:rPr lang="ru-RU" i="1" dirty="0" smtClean="0"/>
              <a:t>изво­ди</a:t>
            </a:r>
            <a:r>
              <a:rPr lang="ru-RU" dirty="0" smtClean="0"/>
              <a:t> </a:t>
            </a:r>
            <a:r>
              <a:rPr lang="ru-RU" dirty="0"/>
              <a:t>(памћење како се игра </a:t>
            </a:r>
            <a:r>
              <a:rPr lang="ru-RU" dirty="0" smtClean="0"/>
              <a:t>шах, преферанс </a:t>
            </a:r>
            <a:r>
              <a:rPr lang="ru-RU" dirty="0"/>
              <a:t>или </a:t>
            </a:r>
            <a:r>
              <a:rPr lang="ru-RU" dirty="0" smtClean="0"/>
              <a:t>прави супа, гибаница), </a:t>
            </a:r>
            <a:r>
              <a:rPr lang="ru-RU" dirty="0"/>
              <a:t>памћење </a:t>
            </a:r>
            <a:r>
              <a:rPr lang="ru-RU" dirty="0" smtClean="0"/>
              <a:t>моторних радњи </a:t>
            </a:r>
            <a:r>
              <a:rPr lang="ru-RU" dirty="0"/>
              <a:t>и вештина (пливање, </a:t>
            </a:r>
            <a:r>
              <a:rPr lang="ru-RU" dirty="0" smtClean="0"/>
              <a:t>скијање, везивање пертли, </a:t>
            </a:r>
            <a:r>
              <a:rPr lang="ru-RU" dirty="0"/>
              <a:t>вожња аутомобила). Запамћене вештине </a:t>
            </a:r>
            <a:r>
              <a:rPr lang="ru-RU" dirty="0" smtClean="0"/>
              <a:t>се тешко вербализују, изводе се </a:t>
            </a:r>
            <a:r>
              <a:rPr lang="ru-RU" dirty="0"/>
              <a:t>аутоматски, несвесно и дуго се памте. </a:t>
            </a:r>
            <a:r>
              <a:rPr lang="ru-RU" dirty="0" smtClean="0"/>
              <a:t>Не­</a:t>
            </a:r>
            <a:r>
              <a:rPr lang="sr-Cyrl-RS" dirty="0" smtClean="0"/>
              <a:t>уролошку </a:t>
            </a:r>
            <a:r>
              <a:rPr lang="sr-Cyrl-RS" dirty="0"/>
              <a:t>основу овог памћења чине претежно процеси у малом мозгу и моторној зони кортекса.  </a:t>
            </a:r>
            <a:endParaRPr lang="sr-Cyrl-R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RS" b="1" dirty="0" smtClean="0"/>
              <a:t>Семантичко </a:t>
            </a:r>
            <a:r>
              <a:rPr lang="sr-Cyrl-RS" b="1" dirty="0"/>
              <a:t>памћење </a:t>
            </a:r>
            <a:r>
              <a:rPr lang="sr-Cyrl-RS" dirty="0"/>
              <a:t>је памћење генерализованог, апстрактног и смисаоног знања (чињенице, појмови, закони, </a:t>
            </a:r>
            <a:r>
              <a:rPr lang="sr-Cyrl-RS" dirty="0" smtClean="0"/>
              <a:t>теорије; нпр. ко је Пикасо, закон гравитације, теорија снова). Оно је свесно, независно од контекста и </a:t>
            </a:r>
            <a:r>
              <a:rPr lang="sr-Cyrl-RS" dirty="0"/>
              <a:t>оперише </a:t>
            </a:r>
            <a:r>
              <a:rPr lang="sr-Cyrl-RS" dirty="0" smtClean="0"/>
              <a:t>појмовима </a:t>
            </a:r>
            <a:r>
              <a:rPr lang="sr-Cyrl-RS" dirty="0"/>
              <a:t>који су организовани у сложене и хијерархијски уређене </a:t>
            </a:r>
            <a:r>
              <a:rPr lang="sr-Cyrl-RS" dirty="0" smtClean="0"/>
              <a:t>са</a:t>
            </a:r>
            <a:r>
              <a:rPr lang="ru-RU" dirty="0" smtClean="0"/>
              <a:t>знајне </a:t>
            </a:r>
            <a:r>
              <a:rPr lang="ru-RU" dirty="0"/>
              <a:t>системе (умрежене класе појмова). Неуролошку основу овог </a:t>
            </a:r>
            <a:r>
              <a:rPr lang="ru-RU" dirty="0" smtClean="0"/>
              <a:t>памћења</a:t>
            </a:r>
            <a:r>
              <a:rPr lang="ru-RU" dirty="0"/>
              <a:t>, које се заснива на логичком мишљењу и језику, чине различити делови неокортекса (еволуционо најмлађи део коре великог мозга</a:t>
            </a:r>
            <a:r>
              <a:rPr lang="ru-RU" dirty="0" smtClean="0"/>
              <a:t>), превасходно леве хемисфере.</a:t>
            </a:r>
            <a:endParaRPr lang="ru-RU" dirty="0"/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sr-Cyrl-RS" b="1" dirty="0" smtClean="0"/>
              <a:t>Епизодичко </a:t>
            </a:r>
            <a:r>
              <a:rPr lang="sr-Cyrl-RS" b="1" dirty="0"/>
              <a:t>(аутобиографско) памћење </a:t>
            </a:r>
            <a:r>
              <a:rPr lang="sr-Cyrl-RS" dirty="0"/>
              <a:t>је </a:t>
            </a:r>
            <a:r>
              <a:rPr lang="sr-Cyrl-RS" dirty="0" smtClean="0"/>
              <a:t>свесно сећање </a:t>
            </a:r>
            <a:r>
              <a:rPr lang="sr-Cyrl-RS" dirty="0"/>
              <a:t>на сопствене </a:t>
            </a:r>
            <a:r>
              <a:rPr lang="sr-Cyrl-RS" dirty="0" smtClean="0"/>
              <a:t>конкретне </a:t>
            </a:r>
            <a:r>
              <a:rPr lang="sr-Cyrl-RS" dirty="0"/>
              <a:t>животне догађаје, епизоде, које укључује </a:t>
            </a:r>
            <a:r>
              <a:rPr lang="sr-Cyrl-RS" dirty="0" smtClean="0"/>
              <a:t>знање </a:t>
            </a:r>
            <a:r>
              <a:rPr lang="sr-Cyrl-RS" dirty="0"/>
              <a:t>о томе где се и када нешто збило (нпр. сећање на </a:t>
            </a:r>
            <a:r>
              <a:rPr lang="sr-Cyrl-RS" dirty="0" smtClean="0"/>
              <a:t>матурско веће, </a:t>
            </a:r>
            <a:r>
              <a:rPr lang="sr-Cyrl-RS" dirty="0"/>
              <a:t>на први </a:t>
            </a:r>
            <a:r>
              <a:rPr lang="sr-Cyrl-RS" dirty="0" smtClean="0"/>
              <a:t>пољубац, </a:t>
            </a:r>
            <a:r>
              <a:rPr lang="sr-Cyrl-RS" dirty="0"/>
              <a:t>рођење </a:t>
            </a:r>
            <a:r>
              <a:rPr lang="sr-Cyrl-RS" dirty="0" smtClean="0"/>
              <a:t>брата/сестре). </a:t>
            </a:r>
            <a:r>
              <a:rPr lang="sr-Cyrl-RS" dirty="0"/>
              <a:t>Док је семантичко памћење уопштено, апстрактно, епизодичко је лично, </a:t>
            </a:r>
            <a:r>
              <a:rPr lang="sr-Cyrl-RS" dirty="0" smtClean="0"/>
              <a:t>конкретно, емоционално обојено и везано за контекст, за простор и време </a:t>
            </a:r>
            <a:r>
              <a:rPr lang="sr-Cyrl-RS" dirty="0"/>
              <a:t>(ми </a:t>
            </a:r>
            <a:r>
              <a:rPr lang="sr-Cyrl-RS" i="1" dirty="0"/>
              <a:t>знамо</a:t>
            </a:r>
            <a:r>
              <a:rPr lang="sr-Cyrl-RS" dirty="0"/>
              <a:t> да је Платон грчки филозоф, али се </a:t>
            </a:r>
            <a:r>
              <a:rPr lang="sr-Cyrl-RS" i="1" dirty="0"/>
              <a:t>сећамо</a:t>
            </a:r>
            <a:r>
              <a:rPr lang="sr-Cyrl-RS" dirty="0"/>
              <a:t> </a:t>
            </a:r>
            <a:r>
              <a:rPr lang="sr-Cyrl-RS" dirty="0" smtClean="0"/>
              <a:t>летовања </a:t>
            </a:r>
            <a:r>
              <a:rPr lang="sr-Cyrl-RS" dirty="0"/>
              <a:t>у Атини). </a:t>
            </a:r>
            <a:r>
              <a:rPr lang="sr-Cyrl-RS" dirty="0" smtClean="0"/>
              <a:t>Захваљујући </a:t>
            </a:r>
            <a:r>
              <a:rPr lang="sr-Cyrl-RS" dirty="0"/>
              <a:t>том памћењу ми имамо свест о </a:t>
            </a:r>
            <a:r>
              <a:rPr lang="sr-Cyrl-RS" dirty="0" smtClean="0"/>
              <a:t>прошло</a:t>
            </a:r>
            <a:r>
              <a:rPr lang="ru-RU" dirty="0" smtClean="0"/>
              <a:t>сти </a:t>
            </a:r>
            <a:r>
              <a:rPr lang="ru-RU" dirty="0"/>
              <a:t>и будућности. За ово памћење претежно су одговорни фронтални режањ и десна хемисфера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3361</TotalTime>
  <Words>2358</Words>
  <Application>Microsoft Office PowerPoint</Application>
  <PresentationFormat>On-screen Show (4:3)</PresentationFormat>
  <Paragraphs>153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Civic</vt:lpstr>
      <vt:lpstr> ПАМЋЕЊЕ И ЗАБОРАВЉАЊЕ</vt:lpstr>
      <vt:lpstr>ШТА ЈЕ ПАМЋЕЊЕ</vt:lpstr>
      <vt:lpstr>ФУНКЦИЈА ПАМЋЕЊА</vt:lpstr>
      <vt:lpstr>ЗАДРЖАВАЊЕ: ИСПИТИВАЊЕ И МЕРЕЊЕ</vt:lpstr>
      <vt:lpstr>МОДЕЛ ПАМЋЕЊА (Аткинсон и Шифрин)</vt:lpstr>
      <vt:lpstr>СЕНЗОРНО ПАМЋЕЊЕ</vt:lpstr>
      <vt:lpstr>КРАТКОРОЧНО ПАМЋЕЊЕ</vt:lpstr>
      <vt:lpstr>ДУГОРОЧНО ПАМЋЕЊЕ</vt:lpstr>
      <vt:lpstr>ВРСТЕ (СИСТЕМИ) ДУГОРОЧНОГ ПАМЋЕЊА (Ендел Тулвинг)</vt:lpstr>
      <vt:lpstr>АРГУМЕНТИ У КОРИСТ ВРСТА (СИСТЕМА) ПАМЋЕЊА</vt:lpstr>
      <vt:lpstr>ЈЕДИНСТВЕНО ПАМЋЕЊЕ – РАЗЛИЧИТИ НИВОИ ОБРАДЕ (Крејк и Локарт)</vt:lpstr>
      <vt:lpstr>   ЕКСПЛИЦИТНО и ИМЛИЦИТНО ПАМЋЕЊЕ</vt:lpstr>
      <vt:lpstr>ПАМЋЕЊЕ КАО ПРОЦЕС</vt:lpstr>
      <vt:lpstr>СЕЋАЊЕ КАО РЕКОНСТРУКЦИЈА (Бартлет)</vt:lpstr>
      <vt:lpstr>РЕКОНСТРУКЦИЈА – ЛАЖНА СЕЋАЊА</vt:lpstr>
      <vt:lpstr>ПОРЕМЕЋАЈИ ПАМЋЕЊА</vt:lpstr>
      <vt:lpstr>ЗАБОРАВЉАЊЕ</vt:lpstr>
      <vt:lpstr>ШТА ЈЕ ЗАБОРАВЉАЊЕ</vt:lpstr>
      <vt:lpstr>ФУНКЦИЈА ЗАБОРАВЉАЊА</vt:lpstr>
      <vt:lpstr>ТОК ЗАБОРАВЉАЊА</vt:lpstr>
      <vt:lpstr>ЕБИНГХАУСОВА КРИВУЉА ЗАБОРАВЉАЊА</vt:lpstr>
      <vt:lpstr>ЧИНИОЦИ ЗАБОРАВЉАЊА</vt:lpstr>
      <vt:lpstr>ТЕОРИЈЕ ЗАБОРАВЉАЊА</vt:lpstr>
      <vt:lpstr>ТЕОРИЈА СПОНТАНОГ ЗАБОРАВЉАЊА</vt:lpstr>
      <vt:lpstr>ТЕОРИЈА ПОТИСКИВАЊА</vt:lpstr>
      <vt:lpstr>ТЕОРИЈА ИНТЕРФЕРЕНЦИЈЕ</vt:lpstr>
    </vt:vector>
  </TitlesOfParts>
  <Company>Organizacija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PAMĆENJE</dc:title>
  <dc:creator>Ime</dc:creator>
  <cp:lastModifiedBy>zarko</cp:lastModifiedBy>
  <cp:revision>122</cp:revision>
  <dcterms:created xsi:type="dcterms:W3CDTF">2006-03-29T20:26:47Z</dcterms:created>
  <dcterms:modified xsi:type="dcterms:W3CDTF">2014-12-01T22:20:21Z</dcterms:modified>
</cp:coreProperties>
</file>